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1109" r:id="rId2"/>
    <p:sldId id="977" r:id="rId3"/>
    <p:sldId id="978" r:id="rId4"/>
    <p:sldId id="1110" r:id="rId5"/>
    <p:sldId id="1111" r:id="rId6"/>
    <p:sldId id="1112" r:id="rId7"/>
    <p:sldId id="1113" r:id="rId8"/>
    <p:sldId id="1114" r:id="rId9"/>
    <p:sldId id="1115" r:id="rId10"/>
    <p:sldId id="1116" r:id="rId11"/>
    <p:sldId id="997" r:id="rId12"/>
    <p:sldId id="1125" r:id="rId13"/>
    <p:sldId id="1126" r:id="rId14"/>
    <p:sldId id="1127" r:id="rId15"/>
    <p:sldId id="1162" r:id="rId16"/>
    <p:sldId id="1128" r:id="rId17"/>
    <p:sldId id="1117" r:id="rId18"/>
    <p:sldId id="1118" r:id="rId19"/>
    <p:sldId id="1119" r:id="rId20"/>
    <p:sldId id="1120" r:id="rId21"/>
    <p:sldId id="1121" r:id="rId22"/>
    <p:sldId id="1122" r:id="rId23"/>
    <p:sldId id="1123" r:id="rId24"/>
    <p:sldId id="1124" r:id="rId25"/>
    <p:sldId id="1129" r:id="rId26"/>
    <p:sldId id="1130" r:id="rId27"/>
    <p:sldId id="1131" r:id="rId28"/>
    <p:sldId id="1132" r:id="rId29"/>
    <p:sldId id="1133" r:id="rId30"/>
    <p:sldId id="1134" r:id="rId31"/>
    <p:sldId id="1138" r:id="rId32"/>
    <p:sldId id="1139" r:id="rId33"/>
    <p:sldId id="1140" r:id="rId34"/>
    <p:sldId id="1141" r:id="rId35"/>
    <p:sldId id="1146" r:id="rId36"/>
    <p:sldId id="1145" r:id="rId37"/>
    <p:sldId id="1147" r:id="rId38"/>
    <p:sldId id="1148" r:id="rId39"/>
    <p:sldId id="1149" r:id="rId40"/>
    <p:sldId id="1150" r:id="rId41"/>
    <p:sldId id="1151" r:id="rId42"/>
    <p:sldId id="1152" r:id="rId43"/>
    <p:sldId id="1153" r:id="rId44"/>
    <p:sldId id="1154" r:id="rId45"/>
    <p:sldId id="1155" r:id="rId46"/>
    <p:sldId id="1156" r:id="rId47"/>
    <p:sldId id="1157" r:id="rId48"/>
    <p:sldId id="1159" r:id="rId49"/>
    <p:sldId id="1158" r:id="rId50"/>
    <p:sldId id="1135" r:id="rId51"/>
    <p:sldId id="1136" r:id="rId52"/>
    <p:sldId id="1137" r:id="rId53"/>
    <p:sldId id="1160" r:id="rId54"/>
    <p:sldId id="1161" r:id="rId55"/>
    <p:sldId id="963" r:id="rId5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88EFB3C-9CD7-4865-B43B-7AF19CD5E6D0}">
          <p14:sldIdLst>
            <p14:sldId id="1109"/>
            <p14:sldId id="977"/>
            <p14:sldId id="978"/>
            <p14:sldId id="1110"/>
            <p14:sldId id="1111"/>
            <p14:sldId id="1112"/>
            <p14:sldId id="1113"/>
            <p14:sldId id="1114"/>
            <p14:sldId id="1115"/>
            <p14:sldId id="1116"/>
            <p14:sldId id="997"/>
            <p14:sldId id="1125"/>
            <p14:sldId id="1126"/>
            <p14:sldId id="1127"/>
            <p14:sldId id="1162"/>
            <p14:sldId id="1128"/>
            <p14:sldId id="1117"/>
            <p14:sldId id="1118"/>
            <p14:sldId id="1119"/>
            <p14:sldId id="1120"/>
            <p14:sldId id="1121"/>
            <p14:sldId id="1122"/>
            <p14:sldId id="1123"/>
            <p14:sldId id="1124"/>
            <p14:sldId id="1129"/>
            <p14:sldId id="1130"/>
            <p14:sldId id="1131"/>
            <p14:sldId id="1132"/>
            <p14:sldId id="1133"/>
            <p14:sldId id="1134"/>
            <p14:sldId id="1138"/>
            <p14:sldId id="1139"/>
            <p14:sldId id="1140"/>
            <p14:sldId id="1141"/>
            <p14:sldId id="1146"/>
            <p14:sldId id="1145"/>
            <p14:sldId id="1147"/>
            <p14:sldId id="1148"/>
            <p14:sldId id="1149"/>
            <p14:sldId id="1150"/>
            <p14:sldId id="1151"/>
            <p14:sldId id="1152"/>
            <p14:sldId id="1153"/>
            <p14:sldId id="1154"/>
            <p14:sldId id="1155"/>
            <p14:sldId id="1156"/>
            <p14:sldId id="1157"/>
            <p14:sldId id="1159"/>
            <p14:sldId id="1158"/>
            <p14:sldId id="1135"/>
            <p14:sldId id="1136"/>
            <p14:sldId id="1137"/>
            <p14:sldId id="1160"/>
            <p14:sldId id="1161"/>
            <p14:sldId id="963"/>
          </p14:sldIdLst>
        </p14:section>
      </p14:sectionLst>
    </p:ext>
    <p:ext uri="{EFAFB233-063F-42B5-8137-9DF3F51BA10A}">
      <p15:sldGuideLst xmlns:p15="http://schemas.microsoft.com/office/powerpoint/2012/main">
        <p15:guide id="2" pos="272" userDrawn="1">
          <p15:clr>
            <a:srgbClr val="A4A3A4"/>
          </p15:clr>
        </p15:guide>
        <p15:guide id="3" orient="horz" pos="237" userDrawn="1">
          <p15:clr>
            <a:srgbClr val="A4A3A4"/>
          </p15:clr>
        </p15:guide>
        <p15:guide id="6" orient="horz" pos="463" userDrawn="1">
          <p15:clr>
            <a:srgbClr val="A4A3A4"/>
          </p15:clr>
        </p15:guide>
        <p15:guide id="8" orient="horz" pos="1008" userDrawn="1">
          <p15:clr>
            <a:srgbClr val="A4A3A4"/>
          </p15:clr>
        </p15:guide>
        <p15:guide id="10" pos="34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3434"/>
    <a:srgbClr val="B71B1F"/>
    <a:srgbClr val="E2363A"/>
    <a:srgbClr val="A7191C"/>
    <a:srgbClr val="DE2328"/>
    <a:srgbClr val="CF1F23"/>
    <a:srgbClr val="891417"/>
    <a:srgbClr val="E30014"/>
    <a:srgbClr val="C2021A"/>
    <a:srgbClr val="300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80" autoAdjust="0"/>
    <p:restoredTop sz="96210" autoAdjust="0"/>
  </p:normalViewPr>
  <p:slideViewPr>
    <p:cSldViewPr snapToGrid="0" snapToObjects="1">
      <p:cViewPr varScale="1">
        <p:scale>
          <a:sx n="148" d="100"/>
          <a:sy n="148" d="100"/>
        </p:scale>
        <p:origin x="132" y="156"/>
      </p:cViewPr>
      <p:guideLst>
        <p:guide pos="272"/>
        <p:guide orient="horz" pos="237"/>
        <p:guide orient="horz" pos="463"/>
        <p:guide orient="horz" pos="1008"/>
        <p:guide pos="3424"/>
      </p:guideLst>
    </p:cSldViewPr>
  </p:slideViewPr>
  <p:outlineViewPr>
    <p:cViewPr>
      <p:scale>
        <a:sx n="33" d="100"/>
        <a:sy n="33" d="100"/>
      </p:scale>
      <p:origin x="0" y="-565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8" d="100"/>
        <a:sy n="98" d="100"/>
      </p:scale>
      <p:origin x="0" y="-7062"/>
    </p:cViewPr>
  </p:sorterViewPr>
  <p:notesViewPr>
    <p:cSldViewPr snapToGrid="0" snapToObjects="1">
      <p:cViewPr varScale="1">
        <p:scale>
          <a:sx n="55" d="100"/>
          <a:sy n="55" d="100"/>
        </p:scale>
        <p:origin x="288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A83A8-2E45-0548-B3C9-C096518BCF82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028E8-0986-2C48-A24F-782A77C255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142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94DD2-0DDA-C24C-A772-AE987C62F897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4DC8D-BEC2-D34A-81E1-6AC3BD4AB1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530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301037" y="498590"/>
            <a:ext cx="8541926" cy="338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717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68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>
            <a:lvl1pPr marL="0" indent="0" algn="ctr">
              <a:buNone/>
              <a:defRPr>
                <a:latin typeface="Raleway"/>
                <a:cs typeface="Raleway"/>
              </a:defRPr>
            </a:lvl1pPr>
          </a:lstStyle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4011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44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47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399803" y="562064"/>
            <a:ext cx="8318131" cy="0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91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12011"/>
            <a:ext cx="4038600" cy="33944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12011"/>
            <a:ext cx="4038600" cy="33944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71863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Exo 2 Semi Bold" panose="00000700000000000000" pitchFamily="2" charset="-52"/>
                <a:cs typeface="Exo 2 Semi Bold" panose="00000700000000000000" pitchFamily="2" charset="-52"/>
              </a:defRPr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00823"/>
            <a:ext cx="4040188" cy="479822"/>
          </a:xfrm>
        </p:spPr>
        <p:txBody>
          <a:bodyPr anchor="b"/>
          <a:lstStyle>
            <a:lvl1pPr marL="0" indent="0">
              <a:buNone/>
              <a:defRPr sz="1800" b="1">
                <a:latin typeface="Exo 2 Semi Bold" panose="00000700000000000000" pitchFamily="2" charset="-52"/>
                <a:cs typeface="Exo 2 Semi Bold" panose="000007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80644"/>
            <a:ext cx="4040188" cy="2963466"/>
          </a:xfrm>
        </p:spPr>
        <p:txBody>
          <a:bodyPr>
            <a:normAutofit/>
          </a:bodyPr>
          <a:lstStyle>
            <a:lvl1pPr>
              <a:defRPr sz="1800">
                <a:latin typeface="Exo 2" panose="00000500000000000000" pitchFamily="2" charset="-52"/>
                <a:cs typeface="Exo 2" panose="00000500000000000000" pitchFamily="2" charset="-52"/>
              </a:defRPr>
            </a:lvl1pPr>
            <a:lvl2pPr>
              <a:defRPr sz="1600">
                <a:latin typeface="Exo 2" panose="00000500000000000000" pitchFamily="2" charset="-52"/>
                <a:cs typeface="Exo 2" panose="00000500000000000000" pitchFamily="2" charset="-52"/>
              </a:defRPr>
            </a:lvl2pPr>
            <a:lvl3pPr>
              <a:defRPr sz="1400">
                <a:latin typeface="Exo 2" panose="00000500000000000000" pitchFamily="2" charset="-52"/>
                <a:cs typeface="Exo 2" panose="00000500000000000000" pitchFamily="2" charset="-52"/>
              </a:defRPr>
            </a:lvl3pPr>
            <a:lvl4pPr>
              <a:defRPr sz="1200">
                <a:latin typeface="Exo 2" panose="00000500000000000000" pitchFamily="2" charset="-52"/>
                <a:cs typeface="Exo 2" panose="00000500000000000000" pitchFamily="2" charset="-52"/>
              </a:defRPr>
            </a:lvl4pPr>
            <a:lvl5pPr>
              <a:defRPr sz="1200">
                <a:latin typeface="Exo 2" panose="00000500000000000000" pitchFamily="2" charset="-52"/>
                <a:cs typeface="Exo 2" panose="00000500000000000000" pitchFamily="2" charset="-5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000823"/>
            <a:ext cx="4041775" cy="479822"/>
          </a:xfrm>
        </p:spPr>
        <p:txBody>
          <a:bodyPr anchor="b"/>
          <a:lstStyle>
            <a:lvl1pPr marL="0" indent="0">
              <a:buNone/>
              <a:defRPr sz="1800" b="1">
                <a:latin typeface="Exo 2 Semi Bold" panose="00000700000000000000" pitchFamily="2" charset="-52"/>
                <a:cs typeface="Exo 2 Semi Bold" panose="000007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80644"/>
            <a:ext cx="4041775" cy="2963466"/>
          </a:xfrm>
        </p:spPr>
        <p:txBody>
          <a:bodyPr>
            <a:normAutofit/>
          </a:bodyPr>
          <a:lstStyle>
            <a:lvl1pPr>
              <a:defRPr sz="1800">
                <a:latin typeface="Exo 2" panose="00000500000000000000" pitchFamily="2" charset="-52"/>
                <a:cs typeface="Exo 2" panose="00000500000000000000" pitchFamily="2" charset="-52"/>
              </a:defRPr>
            </a:lvl1pPr>
            <a:lvl2pPr>
              <a:defRPr sz="1600">
                <a:latin typeface="Exo 2" panose="00000500000000000000" pitchFamily="2" charset="-52"/>
                <a:cs typeface="Exo 2" panose="00000500000000000000" pitchFamily="2" charset="-52"/>
              </a:defRPr>
            </a:lvl2pPr>
            <a:lvl3pPr>
              <a:defRPr sz="1400">
                <a:latin typeface="Exo 2" panose="00000500000000000000" pitchFamily="2" charset="-52"/>
                <a:cs typeface="Exo 2" panose="00000500000000000000" pitchFamily="2" charset="-52"/>
              </a:defRPr>
            </a:lvl3pPr>
            <a:lvl4pPr>
              <a:defRPr sz="1200">
                <a:latin typeface="Exo 2" panose="00000500000000000000" pitchFamily="2" charset="-52"/>
                <a:cs typeface="Exo 2" panose="00000500000000000000" pitchFamily="2" charset="-52"/>
              </a:defRPr>
            </a:lvl4pPr>
            <a:lvl5pPr>
              <a:defRPr sz="1200">
                <a:latin typeface="Exo 2" panose="00000500000000000000" pitchFamily="2" charset="-52"/>
                <a:cs typeface="Exo 2" panose="00000500000000000000" pitchFamily="2" charset="-5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latin typeface="Raleway"/>
                <a:cs typeface="Raleway"/>
              </a:defRPr>
            </a:lvl1pPr>
          </a:lstStyle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2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145935" y="4547419"/>
            <a:ext cx="942259" cy="532581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3466070"/>
            <a:ext cx="9144000" cy="16774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94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rrange avat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145935" y="4547419"/>
            <a:ext cx="942259" cy="532581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2415382" y="1108869"/>
            <a:ext cx="4453731" cy="2928937"/>
            <a:chOff x="2415382" y="1108869"/>
            <a:chExt cx="4453731" cy="2928937"/>
          </a:xfrm>
        </p:grpSpPr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4546600" y="199469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4546600" y="199469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5035550" y="1588294"/>
              <a:ext cx="268288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4859338" y="1553369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5365750" y="1553369"/>
              <a:ext cx="112713" cy="163513"/>
            </a:xfrm>
            <a:custGeom>
              <a:avLst/>
              <a:gdLst>
                <a:gd name="T0" fmla="*/ 51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1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1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6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1" y="5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5024438" y="19581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5024438" y="19581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5035550" y="1902619"/>
              <a:ext cx="268288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A0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4757738" y="1205707"/>
              <a:ext cx="823913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4810125" y="1158082"/>
              <a:ext cx="673100" cy="517525"/>
            </a:xfrm>
            <a:custGeom>
              <a:avLst/>
              <a:gdLst>
                <a:gd name="T0" fmla="*/ 407 w 420"/>
                <a:gd name="T1" fmla="*/ 269 h 322"/>
                <a:gd name="T2" fmla="*/ 361 w 420"/>
                <a:gd name="T3" fmla="*/ 57 h 322"/>
                <a:gd name="T4" fmla="*/ 103 w 420"/>
                <a:gd name="T5" fmla="*/ 52 h 322"/>
                <a:gd name="T6" fmla="*/ 48 w 420"/>
                <a:gd name="T7" fmla="*/ 270 h 322"/>
                <a:gd name="T8" fmla="*/ 60 w 420"/>
                <a:gd name="T9" fmla="*/ 322 h 322"/>
                <a:gd name="T10" fmla="*/ 81 w 420"/>
                <a:gd name="T11" fmla="*/ 321 h 322"/>
                <a:gd name="T12" fmla="*/ 65 w 420"/>
                <a:gd name="T13" fmla="*/ 283 h 322"/>
                <a:gd name="T14" fmla="*/ 61 w 420"/>
                <a:gd name="T15" fmla="*/ 251 h 322"/>
                <a:gd name="T16" fmla="*/ 133 w 420"/>
                <a:gd name="T17" fmla="*/ 103 h 322"/>
                <a:gd name="T18" fmla="*/ 222 w 420"/>
                <a:gd name="T19" fmla="*/ 139 h 322"/>
                <a:gd name="T20" fmla="*/ 308 w 420"/>
                <a:gd name="T21" fmla="*/ 101 h 322"/>
                <a:gd name="T22" fmla="*/ 393 w 420"/>
                <a:gd name="T23" fmla="*/ 249 h 322"/>
                <a:gd name="T24" fmla="*/ 375 w 420"/>
                <a:gd name="T25" fmla="*/ 316 h 322"/>
                <a:gd name="T26" fmla="*/ 397 w 420"/>
                <a:gd name="T27" fmla="*/ 314 h 322"/>
                <a:gd name="T28" fmla="*/ 407 w 420"/>
                <a:gd name="T29" fmla="*/ 26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0" h="322">
                  <a:moveTo>
                    <a:pt x="407" y="269"/>
                  </a:moveTo>
                  <a:cubicBezTo>
                    <a:pt x="420" y="204"/>
                    <a:pt x="411" y="52"/>
                    <a:pt x="361" y="57"/>
                  </a:cubicBezTo>
                  <a:cubicBezTo>
                    <a:pt x="313" y="9"/>
                    <a:pt x="149" y="0"/>
                    <a:pt x="103" y="52"/>
                  </a:cubicBezTo>
                  <a:cubicBezTo>
                    <a:pt x="0" y="72"/>
                    <a:pt x="48" y="270"/>
                    <a:pt x="48" y="270"/>
                  </a:cubicBezTo>
                  <a:cubicBezTo>
                    <a:pt x="51" y="290"/>
                    <a:pt x="56" y="307"/>
                    <a:pt x="60" y="322"/>
                  </a:cubicBezTo>
                  <a:cubicBezTo>
                    <a:pt x="67" y="322"/>
                    <a:pt x="74" y="321"/>
                    <a:pt x="81" y="321"/>
                  </a:cubicBezTo>
                  <a:cubicBezTo>
                    <a:pt x="74" y="307"/>
                    <a:pt x="67" y="293"/>
                    <a:pt x="65" y="283"/>
                  </a:cubicBezTo>
                  <a:cubicBezTo>
                    <a:pt x="64" y="277"/>
                    <a:pt x="61" y="256"/>
                    <a:pt x="61" y="251"/>
                  </a:cubicBezTo>
                  <a:cubicBezTo>
                    <a:pt x="62" y="215"/>
                    <a:pt x="88" y="111"/>
                    <a:pt x="133" y="103"/>
                  </a:cubicBezTo>
                  <a:cubicBezTo>
                    <a:pt x="150" y="100"/>
                    <a:pt x="193" y="139"/>
                    <a:pt x="222" y="139"/>
                  </a:cubicBezTo>
                  <a:cubicBezTo>
                    <a:pt x="251" y="138"/>
                    <a:pt x="289" y="99"/>
                    <a:pt x="308" y="101"/>
                  </a:cubicBezTo>
                  <a:cubicBezTo>
                    <a:pt x="355" y="108"/>
                    <a:pt x="394" y="203"/>
                    <a:pt x="393" y="249"/>
                  </a:cubicBezTo>
                  <a:cubicBezTo>
                    <a:pt x="393" y="255"/>
                    <a:pt x="386" y="291"/>
                    <a:pt x="375" y="316"/>
                  </a:cubicBezTo>
                  <a:cubicBezTo>
                    <a:pt x="382" y="315"/>
                    <a:pt x="390" y="315"/>
                    <a:pt x="397" y="314"/>
                  </a:cubicBezTo>
                  <a:cubicBezTo>
                    <a:pt x="401" y="301"/>
                    <a:pt x="404" y="286"/>
                    <a:pt x="407" y="269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5170488" y="1958182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8 h 179"/>
                <a:gd name="T4" fmla="*/ 70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5170488" y="1958182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8 h 179"/>
                <a:gd name="T4" fmla="*/ 70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5170488" y="21248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5170488" y="21248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5035550" y="19534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E9BE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5035550" y="19534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54"/>
            <p:cNvSpPr>
              <a:spLocks noChangeArrowheads="1"/>
            </p:cNvSpPr>
            <p:nvPr/>
          </p:nvSpPr>
          <p:spPr bwMode="auto">
            <a:xfrm>
              <a:off x="5145088" y="2237582"/>
              <a:ext cx="49213" cy="1588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55"/>
            <p:cNvSpPr>
              <a:spLocks noChangeArrowheads="1"/>
            </p:cNvSpPr>
            <p:nvPr/>
          </p:nvSpPr>
          <p:spPr bwMode="auto">
            <a:xfrm>
              <a:off x="5145088" y="2237582"/>
              <a:ext cx="4921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5011738" y="1745457"/>
              <a:ext cx="315913" cy="46038"/>
            </a:xfrm>
            <a:custGeom>
              <a:avLst/>
              <a:gdLst>
                <a:gd name="T0" fmla="*/ 105 w 197"/>
                <a:gd name="T1" fmla="*/ 0 h 29"/>
                <a:gd name="T2" fmla="*/ 99 w 197"/>
                <a:gd name="T3" fmla="*/ 5 h 29"/>
                <a:gd name="T4" fmla="*/ 92 w 197"/>
                <a:gd name="T5" fmla="*/ 0 h 29"/>
                <a:gd name="T6" fmla="*/ 0 w 197"/>
                <a:gd name="T7" fmla="*/ 29 h 29"/>
                <a:gd name="T8" fmla="*/ 90 w 197"/>
                <a:gd name="T9" fmla="*/ 26 h 29"/>
                <a:gd name="T10" fmla="*/ 99 w 197"/>
                <a:gd name="T11" fmla="*/ 15 h 29"/>
                <a:gd name="T12" fmla="*/ 107 w 197"/>
                <a:gd name="T13" fmla="*/ 26 h 29"/>
                <a:gd name="T14" fmla="*/ 197 w 197"/>
                <a:gd name="T15" fmla="*/ 29 h 29"/>
                <a:gd name="T16" fmla="*/ 105 w 197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9">
                  <a:moveTo>
                    <a:pt x="105" y="0"/>
                  </a:moveTo>
                  <a:cubicBezTo>
                    <a:pt x="101" y="0"/>
                    <a:pt x="99" y="5"/>
                    <a:pt x="99" y="5"/>
                  </a:cubicBezTo>
                  <a:cubicBezTo>
                    <a:pt x="99" y="5"/>
                    <a:pt x="96" y="0"/>
                    <a:pt x="92" y="0"/>
                  </a:cubicBezTo>
                  <a:cubicBezTo>
                    <a:pt x="78" y="0"/>
                    <a:pt x="17" y="6"/>
                    <a:pt x="0" y="29"/>
                  </a:cubicBezTo>
                  <a:cubicBezTo>
                    <a:pt x="0" y="29"/>
                    <a:pt x="85" y="27"/>
                    <a:pt x="90" y="26"/>
                  </a:cubicBezTo>
                  <a:cubicBezTo>
                    <a:pt x="94" y="24"/>
                    <a:pt x="99" y="15"/>
                    <a:pt x="99" y="15"/>
                  </a:cubicBezTo>
                  <a:cubicBezTo>
                    <a:pt x="99" y="15"/>
                    <a:pt x="103" y="24"/>
                    <a:pt x="107" y="26"/>
                  </a:cubicBezTo>
                  <a:cubicBezTo>
                    <a:pt x="112" y="27"/>
                    <a:pt x="197" y="29"/>
                    <a:pt x="197" y="29"/>
                  </a:cubicBezTo>
                  <a:cubicBezTo>
                    <a:pt x="180" y="6"/>
                    <a:pt x="120" y="0"/>
                    <a:pt x="105" y="0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454400" y="19946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454400" y="19946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9"/>
            <p:cNvSpPr>
              <a:spLocks/>
            </p:cNvSpPr>
            <p:nvPr/>
          </p:nvSpPr>
          <p:spPr bwMode="auto">
            <a:xfrm>
              <a:off x="3944938" y="1588294"/>
              <a:ext cx="266700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>
              <a:off x="3767138" y="1553369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4275138" y="1553369"/>
              <a:ext cx="112713" cy="163513"/>
            </a:xfrm>
            <a:custGeom>
              <a:avLst/>
              <a:gdLst>
                <a:gd name="T0" fmla="*/ 51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1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1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6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1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2"/>
            <p:cNvSpPr>
              <a:spLocks/>
            </p:cNvSpPr>
            <p:nvPr/>
          </p:nvSpPr>
          <p:spPr bwMode="auto">
            <a:xfrm>
              <a:off x="3944938" y="1902619"/>
              <a:ext cx="266700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A7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3"/>
            <p:cNvSpPr>
              <a:spLocks/>
            </p:cNvSpPr>
            <p:nvPr/>
          </p:nvSpPr>
          <p:spPr bwMode="auto">
            <a:xfrm>
              <a:off x="3667125" y="1205707"/>
              <a:ext cx="822325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4"/>
            <p:cNvSpPr>
              <a:spLocks noEditPoints="1"/>
            </p:cNvSpPr>
            <p:nvPr/>
          </p:nvSpPr>
          <p:spPr bwMode="auto">
            <a:xfrm>
              <a:off x="3762375" y="1108869"/>
              <a:ext cx="649288" cy="582613"/>
            </a:xfrm>
            <a:custGeom>
              <a:avLst/>
              <a:gdLst>
                <a:gd name="T0" fmla="*/ 312 w 404"/>
                <a:gd name="T1" fmla="*/ 68 h 363"/>
                <a:gd name="T2" fmla="*/ 51 w 404"/>
                <a:gd name="T3" fmla="*/ 97 h 363"/>
                <a:gd name="T4" fmla="*/ 30 w 404"/>
                <a:gd name="T5" fmla="*/ 357 h 363"/>
                <a:gd name="T6" fmla="*/ 30 w 404"/>
                <a:gd name="T7" fmla="*/ 357 h 363"/>
                <a:gd name="T8" fmla="*/ 31 w 404"/>
                <a:gd name="T9" fmla="*/ 360 h 363"/>
                <a:gd name="T10" fmla="*/ 33 w 404"/>
                <a:gd name="T11" fmla="*/ 363 h 363"/>
                <a:gd name="T12" fmla="*/ 37 w 404"/>
                <a:gd name="T13" fmla="*/ 362 h 363"/>
                <a:gd name="T14" fmla="*/ 38 w 404"/>
                <a:gd name="T15" fmla="*/ 361 h 363"/>
                <a:gd name="T16" fmla="*/ 38 w 404"/>
                <a:gd name="T17" fmla="*/ 339 h 363"/>
                <a:gd name="T18" fmla="*/ 33 w 404"/>
                <a:gd name="T19" fmla="*/ 307 h 363"/>
                <a:gd name="T20" fmla="*/ 77 w 404"/>
                <a:gd name="T21" fmla="*/ 183 h 363"/>
                <a:gd name="T22" fmla="*/ 86 w 404"/>
                <a:gd name="T23" fmla="*/ 171 h 363"/>
                <a:gd name="T24" fmla="*/ 97 w 404"/>
                <a:gd name="T25" fmla="*/ 158 h 363"/>
                <a:gd name="T26" fmla="*/ 103 w 404"/>
                <a:gd name="T27" fmla="*/ 154 h 363"/>
                <a:gd name="T28" fmla="*/ 242 w 404"/>
                <a:gd name="T29" fmla="*/ 175 h 363"/>
                <a:gd name="T30" fmla="*/ 280 w 404"/>
                <a:gd name="T31" fmla="*/ 151 h 363"/>
                <a:gd name="T32" fmla="*/ 311 w 404"/>
                <a:gd name="T33" fmla="*/ 176 h 363"/>
                <a:gd name="T34" fmla="*/ 360 w 404"/>
                <a:gd name="T35" fmla="*/ 315 h 363"/>
                <a:gd name="T36" fmla="*/ 356 w 404"/>
                <a:gd name="T37" fmla="*/ 339 h 363"/>
                <a:gd name="T38" fmla="*/ 356 w 404"/>
                <a:gd name="T39" fmla="*/ 361 h 363"/>
                <a:gd name="T40" fmla="*/ 357 w 404"/>
                <a:gd name="T41" fmla="*/ 362 h 363"/>
                <a:gd name="T42" fmla="*/ 361 w 404"/>
                <a:gd name="T43" fmla="*/ 363 h 363"/>
                <a:gd name="T44" fmla="*/ 363 w 404"/>
                <a:gd name="T45" fmla="*/ 360 h 363"/>
                <a:gd name="T46" fmla="*/ 364 w 404"/>
                <a:gd name="T47" fmla="*/ 351 h 363"/>
                <a:gd name="T48" fmla="*/ 366 w 404"/>
                <a:gd name="T49" fmla="*/ 338 h 363"/>
                <a:gd name="T50" fmla="*/ 312 w 404"/>
                <a:gd name="T51" fmla="*/ 68 h 363"/>
                <a:gd name="T52" fmla="*/ 180 w 404"/>
                <a:gd name="T53" fmla="*/ 135 h 363"/>
                <a:gd name="T54" fmla="*/ 176 w 404"/>
                <a:gd name="T55" fmla="*/ 134 h 363"/>
                <a:gd name="T56" fmla="*/ 182 w 404"/>
                <a:gd name="T57" fmla="*/ 135 h 363"/>
                <a:gd name="T58" fmla="*/ 180 w 404"/>
                <a:gd name="T59" fmla="*/ 13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363">
                  <a:moveTo>
                    <a:pt x="312" y="68"/>
                  </a:moveTo>
                  <a:cubicBezTo>
                    <a:pt x="225" y="0"/>
                    <a:pt x="91" y="40"/>
                    <a:pt x="51" y="97"/>
                  </a:cubicBezTo>
                  <a:cubicBezTo>
                    <a:pt x="0" y="168"/>
                    <a:pt x="18" y="276"/>
                    <a:pt x="30" y="357"/>
                  </a:cubicBezTo>
                  <a:cubicBezTo>
                    <a:pt x="30" y="357"/>
                    <a:pt x="30" y="357"/>
                    <a:pt x="30" y="357"/>
                  </a:cubicBezTo>
                  <a:cubicBezTo>
                    <a:pt x="30" y="358"/>
                    <a:pt x="30" y="359"/>
                    <a:pt x="31" y="360"/>
                  </a:cubicBezTo>
                  <a:cubicBezTo>
                    <a:pt x="31" y="360"/>
                    <a:pt x="32" y="362"/>
                    <a:pt x="33" y="363"/>
                  </a:cubicBezTo>
                  <a:cubicBezTo>
                    <a:pt x="33" y="363"/>
                    <a:pt x="36" y="363"/>
                    <a:pt x="37" y="362"/>
                  </a:cubicBezTo>
                  <a:cubicBezTo>
                    <a:pt x="38" y="362"/>
                    <a:pt x="38" y="361"/>
                    <a:pt x="38" y="361"/>
                  </a:cubicBezTo>
                  <a:cubicBezTo>
                    <a:pt x="38" y="354"/>
                    <a:pt x="38" y="340"/>
                    <a:pt x="38" y="339"/>
                  </a:cubicBezTo>
                  <a:cubicBezTo>
                    <a:pt x="37" y="328"/>
                    <a:pt x="34" y="318"/>
                    <a:pt x="33" y="307"/>
                  </a:cubicBezTo>
                  <a:cubicBezTo>
                    <a:pt x="41" y="255"/>
                    <a:pt x="65" y="245"/>
                    <a:pt x="77" y="183"/>
                  </a:cubicBezTo>
                  <a:cubicBezTo>
                    <a:pt x="80" y="179"/>
                    <a:pt x="83" y="175"/>
                    <a:pt x="86" y="171"/>
                  </a:cubicBezTo>
                  <a:cubicBezTo>
                    <a:pt x="89" y="167"/>
                    <a:pt x="93" y="162"/>
                    <a:pt x="97" y="158"/>
                  </a:cubicBezTo>
                  <a:cubicBezTo>
                    <a:pt x="99" y="157"/>
                    <a:pt x="101" y="156"/>
                    <a:pt x="103" y="154"/>
                  </a:cubicBezTo>
                  <a:cubicBezTo>
                    <a:pt x="150" y="137"/>
                    <a:pt x="198" y="158"/>
                    <a:pt x="242" y="175"/>
                  </a:cubicBezTo>
                  <a:cubicBezTo>
                    <a:pt x="259" y="182"/>
                    <a:pt x="261" y="152"/>
                    <a:pt x="280" y="151"/>
                  </a:cubicBezTo>
                  <a:cubicBezTo>
                    <a:pt x="288" y="150"/>
                    <a:pt x="304" y="177"/>
                    <a:pt x="311" y="176"/>
                  </a:cubicBezTo>
                  <a:cubicBezTo>
                    <a:pt x="377" y="169"/>
                    <a:pt x="349" y="269"/>
                    <a:pt x="360" y="315"/>
                  </a:cubicBezTo>
                  <a:cubicBezTo>
                    <a:pt x="358" y="323"/>
                    <a:pt x="357" y="331"/>
                    <a:pt x="356" y="339"/>
                  </a:cubicBezTo>
                  <a:cubicBezTo>
                    <a:pt x="356" y="340"/>
                    <a:pt x="356" y="354"/>
                    <a:pt x="356" y="361"/>
                  </a:cubicBezTo>
                  <a:cubicBezTo>
                    <a:pt x="356" y="361"/>
                    <a:pt x="356" y="362"/>
                    <a:pt x="357" y="362"/>
                  </a:cubicBezTo>
                  <a:cubicBezTo>
                    <a:pt x="358" y="363"/>
                    <a:pt x="361" y="363"/>
                    <a:pt x="361" y="363"/>
                  </a:cubicBezTo>
                  <a:cubicBezTo>
                    <a:pt x="362" y="362"/>
                    <a:pt x="363" y="360"/>
                    <a:pt x="363" y="360"/>
                  </a:cubicBezTo>
                  <a:cubicBezTo>
                    <a:pt x="364" y="356"/>
                    <a:pt x="364" y="354"/>
                    <a:pt x="364" y="351"/>
                  </a:cubicBezTo>
                  <a:cubicBezTo>
                    <a:pt x="365" y="347"/>
                    <a:pt x="365" y="342"/>
                    <a:pt x="366" y="338"/>
                  </a:cubicBezTo>
                  <a:cubicBezTo>
                    <a:pt x="379" y="288"/>
                    <a:pt x="404" y="89"/>
                    <a:pt x="312" y="68"/>
                  </a:cubicBezTo>
                  <a:close/>
                  <a:moveTo>
                    <a:pt x="180" y="135"/>
                  </a:moveTo>
                  <a:cubicBezTo>
                    <a:pt x="179" y="135"/>
                    <a:pt x="177" y="134"/>
                    <a:pt x="176" y="134"/>
                  </a:cubicBezTo>
                  <a:cubicBezTo>
                    <a:pt x="178" y="134"/>
                    <a:pt x="180" y="135"/>
                    <a:pt x="182" y="135"/>
                  </a:cubicBezTo>
                  <a:cubicBezTo>
                    <a:pt x="182" y="135"/>
                    <a:pt x="181" y="135"/>
                    <a:pt x="180" y="135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65"/>
            <p:cNvSpPr>
              <a:spLocks noChangeArrowheads="1"/>
            </p:cNvSpPr>
            <p:nvPr/>
          </p:nvSpPr>
          <p:spPr bwMode="auto">
            <a:xfrm>
              <a:off x="4052888" y="2237582"/>
              <a:ext cx="50800" cy="1588"/>
            </a:xfrm>
            <a:prstGeom prst="rect">
              <a:avLst/>
            </a:pr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66"/>
            <p:cNvSpPr>
              <a:spLocks noChangeArrowheads="1"/>
            </p:cNvSpPr>
            <p:nvPr/>
          </p:nvSpPr>
          <p:spPr bwMode="auto">
            <a:xfrm>
              <a:off x="4052888" y="2237582"/>
              <a:ext cx="5080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>
              <a:off x="3640138" y="1173957"/>
              <a:ext cx="609600" cy="360363"/>
            </a:xfrm>
            <a:custGeom>
              <a:avLst/>
              <a:gdLst>
                <a:gd name="T0" fmla="*/ 323 w 380"/>
                <a:gd name="T1" fmla="*/ 52 h 225"/>
                <a:gd name="T2" fmla="*/ 182 w 380"/>
                <a:gd name="T3" fmla="*/ 28 h 225"/>
                <a:gd name="T4" fmla="*/ 42 w 380"/>
                <a:gd name="T5" fmla="*/ 48 h 225"/>
                <a:gd name="T6" fmla="*/ 78 w 380"/>
                <a:gd name="T7" fmla="*/ 180 h 225"/>
                <a:gd name="T8" fmla="*/ 268 w 380"/>
                <a:gd name="T9" fmla="*/ 161 h 225"/>
                <a:gd name="T10" fmla="*/ 358 w 380"/>
                <a:gd name="T11" fmla="*/ 97 h 225"/>
                <a:gd name="T12" fmla="*/ 323 w 380"/>
                <a:gd name="T13" fmla="*/ 5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225">
                  <a:moveTo>
                    <a:pt x="323" y="52"/>
                  </a:moveTo>
                  <a:cubicBezTo>
                    <a:pt x="323" y="52"/>
                    <a:pt x="248" y="0"/>
                    <a:pt x="182" y="28"/>
                  </a:cubicBezTo>
                  <a:cubicBezTo>
                    <a:pt x="115" y="56"/>
                    <a:pt x="56" y="66"/>
                    <a:pt x="42" y="48"/>
                  </a:cubicBezTo>
                  <a:cubicBezTo>
                    <a:pt x="42" y="48"/>
                    <a:pt x="0" y="134"/>
                    <a:pt x="78" y="180"/>
                  </a:cubicBezTo>
                  <a:cubicBezTo>
                    <a:pt x="155" y="225"/>
                    <a:pt x="243" y="189"/>
                    <a:pt x="268" y="161"/>
                  </a:cubicBezTo>
                  <a:cubicBezTo>
                    <a:pt x="294" y="133"/>
                    <a:pt x="335" y="88"/>
                    <a:pt x="358" y="97"/>
                  </a:cubicBezTo>
                  <a:cubicBezTo>
                    <a:pt x="380" y="106"/>
                    <a:pt x="323" y="52"/>
                    <a:pt x="323" y="52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8"/>
            <p:cNvSpPr>
              <a:spLocks/>
            </p:cNvSpPr>
            <p:nvPr/>
          </p:nvSpPr>
          <p:spPr bwMode="auto">
            <a:xfrm>
              <a:off x="2844800" y="254714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>
              <a:off x="2844800" y="254714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>
              <a:off x="3335338" y="2140744"/>
              <a:ext cx="266700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71"/>
            <p:cNvSpPr>
              <a:spLocks/>
            </p:cNvSpPr>
            <p:nvPr/>
          </p:nvSpPr>
          <p:spPr bwMode="auto">
            <a:xfrm>
              <a:off x="3157538" y="2105819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72"/>
            <p:cNvSpPr>
              <a:spLocks/>
            </p:cNvSpPr>
            <p:nvPr/>
          </p:nvSpPr>
          <p:spPr bwMode="auto">
            <a:xfrm>
              <a:off x="3665538" y="2105819"/>
              <a:ext cx="112713" cy="163513"/>
            </a:xfrm>
            <a:custGeom>
              <a:avLst/>
              <a:gdLst>
                <a:gd name="T0" fmla="*/ 51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1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1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6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1" y="5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5"/>
            <p:cNvSpPr>
              <a:spLocks/>
            </p:cNvSpPr>
            <p:nvPr/>
          </p:nvSpPr>
          <p:spPr bwMode="auto">
            <a:xfrm>
              <a:off x="3543300" y="2550319"/>
              <a:ext cx="234950" cy="561975"/>
            </a:xfrm>
            <a:custGeom>
              <a:avLst/>
              <a:gdLst>
                <a:gd name="T0" fmla="*/ 37 w 148"/>
                <a:gd name="T1" fmla="*/ 0 h 354"/>
                <a:gd name="T2" fmla="*/ 37 w 148"/>
                <a:gd name="T3" fmla="*/ 39 h 354"/>
                <a:gd name="T4" fmla="*/ 0 w 148"/>
                <a:gd name="T5" fmla="*/ 354 h 354"/>
                <a:gd name="T6" fmla="*/ 64 w 148"/>
                <a:gd name="T7" fmla="*/ 354 h 354"/>
                <a:gd name="T8" fmla="*/ 132 w 148"/>
                <a:gd name="T9" fmla="*/ 214 h 354"/>
                <a:gd name="T10" fmla="*/ 67 w 148"/>
                <a:gd name="T11" fmla="*/ 169 h 354"/>
                <a:gd name="T12" fmla="*/ 148 w 148"/>
                <a:gd name="T13" fmla="*/ 132 h 354"/>
                <a:gd name="T14" fmla="*/ 81 w 148"/>
                <a:gd name="T15" fmla="*/ 20 h 354"/>
                <a:gd name="T16" fmla="*/ 37 w 148"/>
                <a:gd name="T1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54">
                  <a:moveTo>
                    <a:pt x="37" y="0"/>
                  </a:moveTo>
                  <a:lnTo>
                    <a:pt x="37" y="39"/>
                  </a:lnTo>
                  <a:lnTo>
                    <a:pt x="0" y="354"/>
                  </a:lnTo>
                  <a:lnTo>
                    <a:pt x="64" y="354"/>
                  </a:lnTo>
                  <a:lnTo>
                    <a:pt x="132" y="214"/>
                  </a:lnTo>
                  <a:lnTo>
                    <a:pt x="67" y="169"/>
                  </a:lnTo>
                  <a:lnTo>
                    <a:pt x="148" y="132"/>
                  </a:lnTo>
                  <a:lnTo>
                    <a:pt x="81" y="2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82"/>
            <p:cNvSpPr>
              <a:spLocks/>
            </p:cNvSpPr>
            <p:nvPr/>
          </p:nvSpPr>
          <p:spPr bwMode="auto">
            <a:xfrm>
              <a:off x="3057525" y="1758157"/>
              <a:ext cx="822325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3"/>
            <p:cNvSpPr>
              <a:spLocks/>
            </p:cNvSpPr>
            <p:nvPr/>
          </p:nvSpPr>
          <p:spPr bwMode="auto">
            <a:xfrm>
              <a:off x="3194050" y="2169319"/>
              <a:ext cx="547688" cy="347663"/>
            </a:xfrm>
            <a:custGeom>
              <a:avLst/>
              <a:gdLst>
                <a:gd name="T0" fmla="*/ 338 w 342"/>
                <a:gd name="T1" fmla="*/ 4 h 217"/>
                <a:gd name="T2" fmla="*/ 336 w 342"/>
                <a:gd name="T3" fmla="*/ 13 h 217"/>
                <a:gd name="T4" fmla="*/ 293 w 342"/>
                <a:gd name="T5" fmla="*/ 115 h 217"/>
                <a:gd name="T6" fmla="*/ 172 w 342"/>
                <a:gd name="T7" fmla="*/ 192 h 217"/>
                <a:gd name="T8" fmla="*/ 51 w 342"/>
                <a:gd name="T9" fmla="*/ 119 h 217"/>
                <a:gd name="T10" fmla="*/ 7 w 342"/>
                <a:gd name="T11" fmla="*/ 13 h 217"/>
                <a:gd name="T12" fmla="*/ 5 w 342"/>
                <a:gd name="T13" fmla="*/ 0 h 217"/>
                <a:gd name="T14" fmla="*/ 0 w 342"/>
                <a:gd name="T15" fmla="*/ 35 h 217"/>
                <a:gd name="T16" fmla="*/ 29 w 342"/>
                <a:gd name="T17" fmla="*/ 125 h 217"/>
                <a:gd name="T18" fmla="*/ 170 w 342"/>
                <a:gd name="T19" fmla="*/ 217 h 217"/>
                <a:gd name="T20" fmla="*/ 311 w 342"/>
                <a:gd name="T21" fmla="*/ 125 h 217"/>
                <a:gd name="T22" fmla="*/ 340 w 342"/>
                <a:gd name="T23" fmla="*/ 30 h 217"/>
                <a:gd name="T24" fmla="*/ 338 w 342"/>
                <a:gd name="T25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2" h="217">
                  <a:moveTo>
                    <a:pt x="338" y="4"/>
                  </a:moveTo>
                  <a:cubicBezTo>
                    <a:pt x="337" y="9"/>
                    <a:pt x="336" y="13"/>
                    <a:pt x="336" y="13"/>
                  </a:cubicBezTo>
                  <a:cubicBezTo>
                    <a:pt x="336" y="13"/>
                    <a:pt x="313" y="91"/>
                    <a:pt x="293" y="115"/>
                  </a:cubicBezTo>
                  <a:cubicBezTo>
                    <a:pt x="255" y="162"/>
                    <a:pt x="205" y="191"/>
                    <a:pt x="172" y="192"/>
                  </a:cubicBezTo>
                  <a:cubicBezTo>
                    <a:pt x="138" y="192"/>
                    <a:pt x="89" y="165"/>
                    <a:pt x="51" y="119"/>
                  </a:cubicBezTo>
                  <a:cubicBezTo>
                    <a:pt x="36" y="101"/>
                    <a:pt x="8" y="20"/>
                    <a:pt x="7" y="13"/>
                  </a:cubicBezTo>
                  <a:cubicBezTo>
                    <a:pt x="7" y="9"/>
                    <a:pt x="6" y="4"/>
                    <a:pt x="5" y="0"/>
                  </a:cubicBezTo>
                  <a:cubicBezTo>
                    <a:pt x="0" y="0"/>
                    <a:pt x="0" y="35"/>
                    <a:pt x="0" y="35"/>
                  </a:cubicBezTo>
                  <a:cubicBezTo>
                    <a:pt x="7" y="76"/>
                    <a:pt x="13" y="102"/>
                    <a:pt x="29" y="125"/>
                  </a:cubicBezTo>
                  <a:cubicBezTo>
                    <a:pt x="54" y="160"/>
                    <a:pt x="126" y="217"/>
                    <a:pt x="170" y="217"/>
                  </a:cubicBezTo>
                  <a:cubicBezTo>
                    <a:pt x="214" y="217"/>
                    <a:pt x="285" y="160"/>
                    <a:pt x="311" y="125"/>
                  </a:cubicBezTo>
                  <a:cubicBezTo>
                    <a:pt x="327" y="102"/>
                    <a:pt x="331" y="72"/>
                    <a:pt x="340" y="30"/>
                  </a:cubicBezTo>
                  <a:cubicBezTo>
                    <a:pt x="340" y="30"/>
                    <a:pt x="342" y="4"/>
                    <a:pt x="338" y="4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95"/>
            <p:cNvSpPr>
              <a:spLocks noEditPoints="1"/>
            </p:cNvSpPr>
            <p:nvPr/>
          </p:nvSpPr>
          <p:spPr bwMode="auto">
            <a:xfrm>
              <a:off x="3222625" y="2077244"/>
              <a:ext cx="504825" cy="184150"/>
            </a:xfrm>
            <a:custGeom>
              <a:avLst/>
              <a:gdLst>
                <a:gd name="T0" fmla="*/ 235 w 315"/>
                <a:gd name="T1" fmla="*/ 114 h 115"/>
                <a:gd name="T2" fmla="*/ 240 w 315"/>
                <a:gd name="T3" fmla="*/ 114 h 115"/>
                <a:gd name="T4" fmla="*/ 296 w 315"/>
                <a:gd name="T5" fmla="*/ 68 h 115"/>
                <a:gd name="T6" fmla="*/ 308 w 315"/>
                <a:gd name="T7" fmla="*/ 30 h 115"/>
                <a:gd name="T8" fmla="*/ 314 w 315"/>
                <a:gd name="T9" fmla="*/ 16 h 115"/>
                <a:gd name="T10" fmla="*/ 306 w 315"/>
                <a:gd name="T11" fmla="*/ 6 h 115"/>
                <a:gd name="T12" fmla="*/ 237 w 315"/>
                <a:gd name="T13" fmla="*/ 2 h 115"/>
                <a:gd name="T14" fmla="*/ 237 w 315"/>
                <a:gd name="T15" fmla="*/ 9 h 115"/>
                <a:gd name="T16" fmla="*/ 284 w 315"/>
                <a:gd name="T17" fmla="*/ 14 h 115"/>
                <a:gd name="T18" fmla="*/ 282 w 315"/>
                <a:gd name="T19" fmla="*/ 85 h 115"/>
                <a:gd name="T20" fmla="*/ 235 w 315"/>
                <a:gd name="T21" fmla="*/ 107 h 115"/>
                <a:gd name="T22" fmla="*/ 235 w 315"/>
                <a:gd name="T23" fmla="*/ 114 h 115"/>
                <a:gd name="T24" fmla="*/ 157 w 315"/>
                <a:gd name="T25" fmla="*/ 15 h 115"/>
                <a:gd name="T26" fmla="*/ 83 w 315"/>
                <a:gd name="T27" fmla="*/ 2 h 115"/>
                <a:gd name="T28" fmla="*/ 78 w 315"/>
                <a:gd name="T29" fmla="*/ 2 h 115"/>
                <a:gd name="T30" fmla="*/ 77 w 315"/>
                <a:gd name="T31" fmla="*/ 9 h 115"/>
                <a:gd name="T32" fmla="*/ 129 w 315"/>
                <a:gd name="T33" fmla="*/ 27 h 115"/>
                <a:gd name="T34" fmla="*/ 99 w 315"/>
                <a:gd name="T35" fmla="*/ 103 h 115"/>
                <a:gd name="T36" fmla="*/ 76 w 315"/>
                <a:gd name="T37" fmla="*/ 108 h 115"/>
                <a:gd name="T38" fmla="*/ 75 w 315"/>
                <a:gd name="T39" fmla="*/ 114 h 115"/>
                <a:gd name="T40" fmla="*/ 129 w 315"/>
                <a:gd name="T41" fmla="*/ 80 h 115"/>
                <a:gd name="T42" fmla="*/ 157 w 315"/>
                <a:gd name="T43" fmla="*/ 41 h 115"/>
                <a:gd name="T44" fmla="*/ 182 w 315"/>
                <a:gd name="T45" fmla="*/ 79 h 115"/>
                <a:gd name="T46" fmla="*/ 235 w 315"/>
                <a:gd name="T47" fmla="*/ 114 h 115"/>
                <a:gd name="T48" fmla="*/ 235 w 315"/>
                <a:gd name="T49" fmla="*/ 107 h 115"/>
                <a:gd name="T50" fmla="*/ 211 w 315"/>
                <a:gd name="T51" fmla="*/ 102 h 115"/>
                <a:gd name="T52" fmla="*/ 185 w 315"/>
                <a:gd name="T53" fmla="*/ 26 h 115"/>
                <a:gd name="T54" fmla="*/ 237 w 315"/>
                <a:gd name="T55" fmla="*/ 9 h 115"/>
                <a:gd name="T56" fmla="*/ 237 w 315"/>
                <a:gd name="T57" fmla="*/ 2 h 115"/>
                <a:gd name="T58" fmla="*/ 232 w 315"/>
                <a:gd name="T59" fmla="*/ 2 h 115"/>
                <a:gd name="T60" fmla="*/ 157 w 315"/>
                <a:gd name="T61" fmla="*/ 15 h 115"/>
                <a:gd name="T62" fmla="*/ 78 w 315"/>
                <a:gd name="T63" fmla="*/ 2 h 115"/>
                <a:gd name="T64" fmla="*/ 10 w 315"/>
                <a:gd name="T65" fmla="*/ 6 h 115"/>
                <a:gd name="T66" fmla="*/ 0 w 315"/>
                <a:gd name="T67" fmla="*/ 17 h 115"/>
                <a:gd name="T68" fmla="*/ 5 w 315"/>
                <a:gd name="T69" fmla="*/ 31 h 115"/>
                <a:gd name="T70" fmla="*/ 15 w 315"/>
                <a:gd name="T71" fmla="*/ 68 h 115"/>
                <a:gd name="T72" fmla="*/ 69 w 315"/>
                <a:gd name="T73" fmla="*/ 114 h 115"/>
                <a:gd name="T74" fmla="*/ 75 w 315"/>
                <a:gd name="T75" fmla="*/ 114 h 115"/>
                <a:gd name="T76" fmla="*/ 76 w 315"/>
                <a:gd name="T77" fmla="*/ 108 h 115"/>
                <a:gd name="T78" fmla="*/ 28 w 315"/>
                <a:gd name="T79" fmla="*/ 86 h 115"/>
                <a:gd name="T80" fmla="*/ 31 w 315"/>
                <a:gd name="T81" fmla="*/ 14 h 115"/>
                <a:gd name="T82" fmla="*/ 77 w 315"/>
                <a:gd name="T83" fmla="*/ 9 h 115"/>
                <a:gd name="T84" fmla="*/ 78 w 315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5" h="115">
                  <a:moveTo>
                    <a:pt x="235" y="114"/>
                  </a:moveTo>
                  <a:cubicBezTo>
                    <a:pt x="237" y="114"/>
                    <a:pt x="238" y="114"/>
                    <a:pt x="240" y="114"/>
                  </a:cubicBezTo>
                  <a:cubicBezTo>
                    <a:pt x="281" y="110"/>
                    <a:pt x="292" y="91"/>
                    <a:pt x="296" y="68"/>
                  </a:cubicBezTo>
                  <a:cubicBezTo>
                    <a:pt x="301" y="42"/>
                    <a:pt x="302" y="33"/>
                    <a:pt x="308" y="30"/>
                  </a:cubicBezTo>
                  <a:cubicBezTo>
                    <a:pt x="313" y="28"/>
                    <a:pt x="315" y="23"/>
                    <a:pt x="314" y="16"/>
                  </a:cubicBezTo>
                  <a:cubicBezTo>
                    <a:pt x="314" y="9"/>
                    <a:pt x="314" y="8"/>
                    <a:pt x="306" y="6"/>
                  </a:cubicBezTo>
                  <a:cubicBezTo>
                    <a:pt x="299" y="3"/>
                    <a:pt x="264" y="0"/>
                    <a:pt x="237" y="2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58" y="8"/>
                    <a:pt x="278" y="10"/>
                    <a:pt x="284" y="14"/>
                  </a:cubicBezTo>
                  <a:cubicBezTo>
                    <a:pt x="298" y="23"/>
                    <a:pt x="294" y="64"/>
                    <a:pt x="282" y="85"/>
                  </a:cubicBezTo>
                  <a:cubicBezTo>
                    <a:pt x="275" y="100"/>
                    <a:pt x="254" y="107"/>
                    <a:pt x="235" y="107"/>
                  </a:cubicBezTo>
                  <a:lnTo>
                    <a:pt x="235" y="114"/>
                  </a:lnTo>
                  <a:close/>
                  <a:moveTo>
                    <a:pt x="157" y="15"/>
                  </a:moveTo>
                  <a:cubicBezTo>
                    <a:pt x="148" y="16"/>
                    <a:pt x="110" y="5"/>
                    <a:pt x="83" y="2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99" y="10"/>
                    <a:pt x="122" y="15"/>
                    <a:pt x="129" y="27"/>
                  </a:cubicBezTo>
                  <a:cubicBezTo>
                    <a:pt x="142" y="46"/>
                    <a:pt x="119" y="92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12" y="114"/>
                    <a:pt x="125" y="88"/>
                    <a:pt x="129" y="80"/>
                  </a:cubicBezTo>
                  <a:cubicBezTo>
                    <a:pt x="138" y="63"/>
                    <a:pt x="136" y="41"/>
                    <a:pt x="157" y="41"/>
                  </a:cubicBezTo>
                  <a:cubicBezTo>
                    <a:pt x="177" y="41"/>
                    <a:pt x="175" y="63"/>
                    <a:pt x="182" y="79"/>
                  </a:cubicBezTo>
                  <a:cubicBezTo>
                    <a:pt x="186" y="88"/>
                    <a:pt x="198" y="115"/>
                    <a:pt x="235" y="114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26" y="107"/>
                    <a:pt x="217" y="106"/>
                    <a:pt x="211" y="102"/>
                  </a:cubicBezTo>
                  <a:cubicBezTo>
                    <a:pt x="191" y="92"/>
                    <a:pt x="171" y="46"/>
                    <a:pt x="185" y="26"/>
                  </a:cubicBezTo>
                  <a:cubicBezTo>
                    <a:pt x="193" y="15"/>
                    <a:pt x="215" y="10"/>
                    <a:pt x="237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5" y="2"/>
                    <a:pt x="234" y="2"/>
                    <a:pt x="232" y="2"/>
                  </a:cubicBezTo>
                  <a:cubicBezTo>
                    <a:pt x="208" y="4"/>
                    <a:pt x="179" y="15"/>
                    <a:pt x="157" y="15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3"/>
                    <a:pt x="1" y="29"/>
                    <a:pt x="5" y="31"/>
                  </a:cubicBezTo>
                  <a:cubicBezTo>
                    <a:pt x="12" y="33"/>
                    <a:pt x="12" y="42"/>
                    <a:pt x="15" y="68"/>
                  </a:cubicBezTo>
                  <a:cubicBezTo>
                    <a:pt x="19" y="92"/>
                    <a:pt x="28" y="111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3"/>
                    <a:pt x="31" y="14"/>
                  </a:cubicBezTo>
                  <a:cubicBezTo>
                    <a:pt x="37" y="11"/>
                    <a:pt x="57" y="8"/>
                    <a:pt x="77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96"/>
            <p:cNvSpPr>
              <a:spLocks/>
            </p:cNvSpPr>
            <p:nvPr/>
          </p:nvSpPr>
          <p:spPr bwMode="auto">
            <a:xfrm>
              <a:off x="2670970" y="2516189"/>
              <a:ext cx="690563" cy="960438"/>
            </a:xfrm>
            <a:custGeom>
              <a:avLst/>
              <a:gdLst>
                <a:gd name="T0" fmla="*/ 155 w 430"/>
                <a:gd name="T1" fmla="*/ 55 h 598"/>
                <a:gd name="T2" fmla="*/ 348 w 430"/>
                <a:gd name="T3" fmla="*/ 103 h 598"/>
                <a:gd name="T4" fmla="*/ 402 w 430"/>
                <a:gd name="T5" fmla="*/ 279 h 598"/>
                <a:gd name="T6" fmla="*/ 205 w 430"/>
                <a:gd name="T7" fmla="*/ 597 h 598"/>
                <a:gd name="T8" fmla="*/ 33 w 430"/>
                <a:gd name="T9" fmla="*/ 272 h 598"/>
                <a:gd name="T10" fmla="*/ 155 w 430"/>
                <a:gd name="T11" fmla="*/ 5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598">
                  <a:moveTo>
                    <a:pt x="155" y="55"/>
                  </a:moveTo>
                  <a:cubicBezTo>
                    <a:pt x="171" y="26"/>
                    <a:pt x="297" y="0"/>
                    <a:pt x="348" y="103"/>
                  </a:cubicBezTo>
                  <a:cubicBezTo>
                    <a:pt x="400" y="207"/>
                    <a:pt x="374" y="243"/>
                    <a:pt x="402" y="279"/>
                  </a:cubicBezTo>
                  <a:cubicBezTo>
                    <a:pt x="430" y="316"/>
                    <a:pt x="364" y="598"/>
                    <a:pt x="205" y="597"/>
                  </a:cubicBezTo>
                  <a:cubicBezTo>
                    <a:pt x="36" y="596"/>
                    <a:pt x="0" y="326"/>
                    <a:pt x="33" y="272"/>
                  </a:cubicBezTo>
                  <a:cubicBezTo>
                    <a:pt x="67" y="217"/>
                    <a:pt x="37" y="55"/>
                    <a:pt x="155" y="55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7"/>
            <p:cNvSpPr>
              <a:spLocks/>
            </p:cNvSpPr>
            <p:nvPr/>
          </p:nvSpPr>
          <p:spPr bwMode="auto">
            <a:xfrm>
              <a:off x="2415382" y="3375027"/>
              <a:ext cx="1184275" cy="442913"/>
            </a:xfrm>
            <a:custGeom>
              <a:avLst/>
              <a:gdLst>
                <a:gd name="T0" fmla="*/ 438 w 737"/>
                <a:gd name="T1" fmla="*/ 0 h 276"/>
                <a:gd name="T2" fmla="*/ 295 w 737"/>
                <a:gd name="T3" fmla="*/ 7 h 276"/>
                <a:gd name="T4" fmla="*/ 79 w 737"/>
                <a:gd name="T5" fmla="*/ 99 h 276"/>
                <a:gd name="T6" fmla="*/ 0 w 737"/>
                <a:gd name="T7" fmla="*/ 276 h 276"/>
                <a:gd name="T8" fmla="*/ 737 w 737"/>
                <a:gd name="T9" fmla="*/ 276 h 276"/>
                <a:gd name="T10" fmla="*/ 658 w 737"/>
                <a:gd name="T11" fmla="*/ 99 h 276"/>
                <a:gd name="T12" fmla="*/ 438 w 737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76">
                  <a:moveTo>
                    <a:pt x="438" y="0"/>
                  </a:moveTo>
                  <a:cubicBezTo>
                    <a:pt x="437" y="3"/>
                    <a:pt x="296" y="5"/>
                    <a:pt x="295" y="7"/>
                  </a:cubicBezTo>
                  <a:cubicBezTo>
                    <a:pt x="250" y="70"/>
                    <a:pt x="155" y="82"/>
                    <a:pt x="79" y="99"/>
                  </a:cubicBezTo>
                  <a:cubicBezTo>
                    <a:pt x="3" y="116"/>
                    <a:pt x="0" y="212"/>
                    <a:pt x="0" y="276"/>
                  </a:cubicBezTo>
                  <a:cubicBezTo>
                    <a:pt x="737" y="276"/>
                    <a:pt x="737" y="276"/>
                    <a:pt x="737" y="276"/>
                  </a:cubicBezTo>
                  <a:cubicBezTo>
                    <a:pt x="737" y="212"/>
                    <a:pt x="736" y="116"/>
                    <a:pt x="658" y="99"/>
                  </a:cubicBezTo>
                  <a:cubicBezTo>
                    <a:pt x="581" y="81"/>
                    <a:pt x="480" y="66"/>
                    <a:pt x="438" y="0"/>
                  </a:cubicBezTo>
                  <a:close/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8"/>
            <p:cNvSpPr>
              <a:spLocks/>
            </p:cNvSpPr>
            <p:nvPr/>
          </p:nvSpPr>
          <p:spPr bwMode="auto">
            <a:xfrm>
              <a:off x="2888457" y="3375027"/>
              <a:ext cx="238125" cy="442913"/>
            </a:xfrm>
            <a:custGeom>
              <a:avLst/>
              <a:gdLst>
                <a:gd name="T0" fmla="*/ 149 w 149"/>
                <a:gd name="T1" fmla="*/ 7 h 276"/>
                <a:gd name="T2" fmla="*/ 149 w 149"/>
                <a:gd name="T3" fmla="*/ 41 h 276"/>
                <a:gd name="T4" fmla="*/ 113 w 149"/>
                <a:gd name="T5" fmla="*/ 276 h 276"/>
                <a:gd name="T6" fmla="*/ 36 w 149"/>
                <a:gd name="T7" fmla="*/ 276 h 276"/>
                <a:gd name="T8" fmla="*/ 0 w 149"/>
                <a:gd name="T9" fmla="*/ 44 h 276"/>
                <a:gd name="T10" fmla="*/ 0 w 149"/>
                <a:gd name="T11" fmla="*/ 7 h 276"/>
                <a:gd name="T12" fmla="*/ 1 w 149"/>
                <a:gd name="T13" fmla="*/ 7 h 276"/>
                <a:gd name="T14" fmla="*/ 144 w 149"/>
                <a:gd name="T15" fmla="*/ 0 h 276"/>
                <a:gd name="T16" fmla="*/ 149 w 149"/>
                <a:gd name="T17" fmla="*/ 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76">
                  <a:moveTo>
                    <a:pt x="149" y="7"/>
                  </a:moveTo>
                  <a:cubicBezTo>
                    <a:pt x="149" y="41"/>
                    <a:pt x="149" y="41"/>
                    <a:pt x="149" y="41"/>
                  </a:cubicBezTo>
                  <a:cubicBezTo>
                    <a:pt x="113" y="276"/>
                    <a:pt x="113" y="276"/>
                    <a:pt x="113" y="276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143" y="3"/>
                    <a:pt x="144" y="0"/>
                  </a:cubicBezTo>
                  <a:cubicBezTo>
                    <a:pt x="146" y="2"/>
                    <a:pt x="147" y="4"/>
                    <a:pt x="1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9"/>
            <p:cNvSpPr>
              <a:spLocks/>
            </p:cNvSpPr>
            <p:nvPr/>
          </p:nvSpPr>
          <p:spPr bwMode="auto">
            <a:xfrm>
              <a:off x="2890045" y="2976564"/>
              <a:ext cx="234950" cy="571500"/>
            </a:xfrm>
            <a:custGeom>
              <a:avLst/>
              <a:gdLst>
                <a:gd name="T0" fmla="*/ 0 w 147"/>
                <a:gd name="T1" fmla="*/ 98 h 356"/>
                <a:gd name="T2" fmla="*/ 0 w 147"/>
                <a:gd name="T3" fmla="*/ 219 h 356"/>
                <a:gd name="T4" fmla="*/ 0 w 147"/>
                <a:gd name="T5" fmla="*/ 278 h 356"/>
                <a:gd name="T6" fmla="*/ 147 w 147"/>
                <a:gd name="T7" fmla="*/ 278 h 356"/>
                <a:gd name="T8" fmla="*/ 147 w 147"/>
                <a:gd name="T9" fmla="*/ 219 h 356"/>
                <a:gd name="T10" fmla="*/ 147 w 147"/>
                <a:gd name="T11" fmla="*/ 98 h 356"/>
                <a:gd name="T12" fmla="*/ 0 w 147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7" y="354"/>
                    <a:pt x="103" y="356"/>
                    <a:pt x="147" y="278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7" y="0"/>
                    <a:pt x="0" y="0"/>
                    <a:pt x="0" y="98"/>
                  </a:cubicBezTo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3186172" y="2302670"/>
              <a:ext cx="468254" cy="828676"/>
              <a:chOff x="2548790" y="2218532"/>
              <a:chExt cx="468254" cy="828676"/>
            </a:xfrm>
          </p:grpSpPr>
          <p:grpSp>
            <p:nvGrpSpPr>
              <p:cNvPr id="182" name="Group 181"/>
              <p:cNvGrpSpPr/>
              <p:nvPr/>
            </p:nvGrpSpPr>
            <p:grpSpPr>
              <a:xfrm>
                <a:off x="2663031" y="2218532"/>
                <a:ext cx="354013" cy="827088"/>
                <a:chOff x="2291616" y="2152651"/>
                <a:chExt cx="354013" cy="827088"/>
              </a:xfrm>
            </p:grpSpPr>
            <p:sp>
              <p:nvSpPr>
                <p:cNvPr id="184" name="Freeform 73"/>
                <p:cNvSpPr>
                  <a:spLocks/>
                </p:cNvSpPr>
                <p:nvPr/>
              </p:nvSpPr>
              <p:spPr bwMode="auto">
                <a:xfrm>
                  <a:off x="2291616" y="2544763"/>
                  <a:ext cx="354013" cy="434975"/>
                </a:xfrm>
                <a:custGeom>
                  <a:avLst/>
                  <a:gdLst>
                    <a:gd name="T0" fmla="*/ 116 w 220"/>
                    <a:gd name="T1" fmla="*/ 0 h 271"/>
                    <a:gd name="T2" fmla="*/ 0 w 220"/>
                    <a:gd name="T3" fmla="*/ 35 h 271"/>
                    <a:gd name="T4" fmla="*/ 44 w 220"/>
                    <a:gd name="T5" fmla="*/ 271 h 271"/>
                    <a:gd name="T6" fmla="*/ 202 w 220"/>
                    <a:gd name="T7" fmla="*/ 271 h 271"/>
                    <a:gd name="T8" fmla="*/ 220 w 220"/>
                    <a:gd name="T9" fmla="*/ 36 h 271"/>
                    <a:gd name="T10" fmla="*/ 116 w 220"/>
                    <a:gd name="T11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0" h="271">
                      <a:moveTo>
                        <a:pt x="116" y="0"/>
                      </a:moveTo>
                      <a:cubicBezTo>
                        <a:pt x="116" y="0"/>
                        <a:pt x="0" y="28"/>
                        <a:pt x="0" y="35"/>
                      </a:cubicBezTo>
                      <a:cubicBezTo>
                        <a:pt x="0" y="42"/>
                        <a:pt x="44" y="271"/>
                        <a:pt x="44" y="271"/>
                      </a:cubicBezTo>
                      <a:cubicBezTo>
                        <a:pt x="202" y="271"/>
                        <a:pt x="202" y="271"/>
                        <a:pt x="202" y="271"/>
                      </a:cubicBezTo>
                      <a:cubicBezTo>
                        <a:pt x="220" y="36"/>
                        <a:pt x="220" y="36"/>
                        <a:pt x="220" y="36"/>
                      </a:cubicBezTo>
                      <a:cubicBezTo>
                        <a:pt x="116" y="0"/>
                        <a:pt x="116" y="0"/>
                        <a:pt x="116" y="0"/>
                      </a:cubicBezTo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5" name="Freeform 76"/>
                <p:cNvSpPr>
                  <a:spLocks/>
                </p:cNvSpPr>
                <p:nvPr/>
              </p:nvSpPr>
              <p:spPr bwMode="auto">
                <a:xfrm>
                  <a:off x="2420204" y="2544763"/>
                  <a:ext cx="114300" cy="112713"/>
                </a:xfrm>
                <a:custGeom>
                  <a:avLst/>
                  <a:gdLst>
                    <a:gd name="T0" fmla="*/ 0 w 71"/>
                    <a:gd name="T1" fmla="*/ 39 h 70"/>
                    <a:gd name="T2" fmla="*/ 20 w 71"/>
                    <a:gd name="T3" fmla="*/ 70 h 70"/>
                    <a:gd name="T4" fmla="*/ 51 w 71"/>
                    <a:gd name="T5" fmla="*/ 70 h 70"/>
                    <a:gd name="T6" fmla="*/ 71 w 71"/>
                    <a:gd name="T7" fmla="*/ 39 h 70"/>
                    <a:gd name="T8" fmla="*/ 36 w 71"/>
                    <a:gd name="T9" fmla="*/ 0 h 70"/>
                    <a:gd name="T10" fmla="*/ 0 w 71"/>
                    <a:gd name="T11" fmla="*/ 3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70">
                      <a:moveTo>
                        <a:pt x="0" y="39"/>
                      </a:moveTo>
                      <a:cubicBezTo>
                        <a:pt x="20" y="70"/>
                        <a:pt x="20" y="70"/>
                        <a:pt x="20" y="70"/>
                      </a:cubicBezTo>
                      <a:cubicBezTo>
                        <a:pt x="30" y="70"/>
                        <a:pt x="41" y="70"/>
                        <a:pt x="51" y="70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0" y="39"/>
                        <a:pt x="0" y="39"/>
                        <a:pt x="0" y="39"/>
                      </a:cubicBezTo>
                    </a:path>
                  </a:pathLst>
                </a:custGeom>
                <a:solidFill>
                  <a:srgbClr val="26808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6" name="Freeform 77"/>
                <p:cNvSpPr>
                  <a:spLocks/>
                </p:cNvSpPr>
                <p:nvPr/>
              </p:nvSpPr>
              <p:spPr bwMode="auto">
                <a:xfrm>
                  <a:off x="2405916" y="2657476"/>
                  <a:ext cx="142875" cy="322263"/>
                </a:xfrm>
                <a:custGeom>
                  <a:avLst/>
                  <a:gdLst>
                    <a:gd name="T0" fmla="*/ 29 w 90"/>
                    <a:gd name="T1" fmla="*/ 0 h 203"/>
                    <a:gd name="T2" fmla="*/ 0 w 90"/>
                    <a:gd name="T3" fmla="*/ 203 h 203"/>
                    <a:gd name="T4" fmla="*/ 90 w 90"/>
                    <a:gd name="T5" fmla="*/ 203 h 203"/>
                    <a:gd name="T6" fmla="*/ 61 w 90"/>
                    <a:gd name="T7" fmla="*/ 0 h 203"/>
                    <a:gd name="T8" fmla="*/ 29 w 90"/>
                    <a:gd name="T9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203">
                      <a:moveTo>
                        <a:pt x="29" y="0"/>
                      </a:moveTo>
                      <a:lnTo>
                        <a:pt x="0" y="203"/>
                      </a:lnTo>
                      <a:lnTo>
                        <a:pt x="90" y="203"/>
                      </a:lnTo>
                      <a:lnTo>
                        <a:pt x="61" y="0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268085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7" name="Freeform 78"/>
                <p:cNvSpPr>
                  <a:spLocks/>
                </p:cNvSpPr>
                <p:nvPr/>
              </p:nvSpPr>
              <p:spPr bwMode="auto">
                <a:xfrm>
                  <a:off x="2405916" y="2657476"/>
                  <a:ext cx="142875" cy="322263"/>
                </a:xfrm>
                <a:custGeom>
                  <a:avLst/>
                  <a:gdLst>
                    <a:gd name="T0" fmla="*/ 29 w 90"/>
                    <a:gd name="T1" fmla="*/ 0 h 203"/>
                    <a:gd name="T2" fmla="*/ 0 w 90"/>
                    <a:gd name="T3" fmla="*/ 203 h 203"/>
                    <a:gd name="T4" fmla="*/ 90 w 90"/>
                    <a:gd name="T5" fmla="*/ 203 h 203"/>
                    <a:gd name="T6" fmla="*/ 61 w 90"/>
                    <a:gd name="T7" fmla="*/ 0 h 203"/>
                    <a:gd name="T8" fmla="*/ 29 w 90"/>
                    <a:gd name="T9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203">
                      <a:moveTo>
                        <a:pt x="29" y="0"/>
                      </a:moveTo>
                      <a:lnTo>
                        <a:pt x="0" y="203"/>
                      </a:lnTo>
                      <a:lnTo>
                        <a:pt x="90" y="203"/>
                      </a:lnTo>
                      <a:lnTo>
                        <a:pt x="61" y="0"/>
                      </a:lnTo>
                      <a:lnTo>
                        <a:pt x="2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8" name="Freeform 79"/>
                <p:cNvSpPr>
                  <a:spLocks/>
                </p:cNvSpPr>
                <p:nvPr/>
              </p:nvSpPr>
              <p:spPr bwMode="auto">
                <a:xfrm>
                  <a:off x="2331304" y="2378076"/>
                  <a:ext cx="146050" cy="282575"/>
                </a:xfrm>
                <a:custGeom>
                  <a:avLst/>
                  <a:gdLst>
                    <a:gd name="T0" fmla="*/ 8 w 92"/>
                    <a:gd name="T1" fmla="*/ 0 h 178"/>
                    <a:gd name="T2" fmla="*/ 0 w 92"/>
                    <a:gd name="T3" fmla="*/ 28 h 178"/>
                    <a:gd name="T4" fmla="*/ 21 w 92"/>
                    <a:gd name="T5" fmla="*/ 178 h 178"/>
                    <a:gd name="T6" fmla="*/ 92 w 92"/>
                    <a:gd name="T7" fmla="*/ 105 h 178"/>
                    <a:gd name="T8" fmla="*/ 8 w 92"/>
                    <a:gd name="T9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78">
                      <a:moveTo>
                        <a:pt x="8" y="0"/>
                      </a:moveTo>
                      <a:lnTo>
                        <a:pt x="0" y="28"/>
                      </a:lnTo>
                      <a:lnTo>
                        <a:pt x="21" y="178"/>
                      </a:lnTo>
                      <a:lnTo>
                        <a:pt x="92" y="105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80"/>
                <p:cNvSpPr>
                  <a:spLocks/>
                </p:cNvSpPr>
                <p:nvPr/>
              </p:nvSpPr>
              <p:spPr bwMode="auto">
                <a:xfrm>
                  <a:off x="2331304" y="2378076"/>
                  <a:ext cx="146050" cy="282575"/>
                </a:xfrm>
                <a:custGeom>
                  <a:avLst/>
                  <a:gdLst>
                    <a:gd name="T0" fmla="*/ 8 w 92"/>
                    <a:gd name="T1" fmla="*/ 0 h 178"/>
                    <a:gd name="T2" fmla="*/ 0 w 92"/>
                    <a:gd name="T3" fmla="*/ 28 h 178"/>
                    <a:gd name="T4" fmla="*/ 21 w 92"/>
                    <a:gd name="T5" fmla="*/ 178 h 178"/>
                    <a:gd name="T6" fmla="*/ 92 w 92"/>
                    <a:gd name="T7" fmla="*/ 105 h 178"/>
                    <a:gd name="T8" fmla="*/ 8 w 92"/>
                    <a:gd name="T9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78">
                      <a:moveTo>
                        <a:pt x="8" y="0"/>
                      </a:moveTo>
                      <a:lnTo>
                        <a:pt x="0" y="28"/>
                      </a:lnTo>
                      <a:lnTo>
                        <a:pt x="21" y="178"/>
                      </a:lnTo>
                      <a:lnTo>
                        <a:pt x="92" y="105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81"/>
                <p:cNvSpPr>
                  <a:spLocks/>
                </p:cNvSpPr>
                <p:nvPr/>
              </p:nvSpPr>
              <p:spPr bwMode="auto">
                <a:xfrm>
                  <a:off x="2344004" y="2322513"/>
                  <a:ext cx="266700" cy="92075"/>
                </a:xfrm>
                <a:custGeom>
                  <a:avLst/>
                  <a:gdLst>
                    <a:gd name="T0" fmla="*/ 0 w 167"/>
                    <a:gd name="T1" fmla="*/ 0 h 58"/>
                    <a:gd name="T2" fmla="*/ 0 w 167"/>
                    <a:gd name="T3" fmla="*/ 6 h 58"/>
                    <a:gd name="T4" fmla="*/ 83 w 167"/>
                    <a:gd name="T5" fmla="*/ 58 h 58"/>
                    <a:gd name="T6" fmla="*/ 85 w 167"/>
                    <a:gd name="T7" fmla="*/ 58 h 58"/>
                    <a:gd name="T8" fmla="*/ 167 w 167"/>
                    <a:gd name="T9" fmla="*/ 9 h 58"/>
                    <a:gd name="T10" fmla="*/ 167 w 167"/>
                    <a:gd name="T11" fmla="*/ 0 h 58"/>
                    <a:gd name="T12" fmla="*/ 0 w 167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58">
                      <a:moveTo>
                        <a:pt x="0" y="0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43" y="56"/>
                        <a:pt x="83" y="58"/>
                      </a:cubicBezTo>
                      <a:cubicBezTo>
                        <a:pt x="84" y="58"/>
                        <a:pt x="85" y="58"/>
                        <a:pt x="85" y="58"/>
                      </a:cubicBezTo>
                      <a:cubicBezTo>
                        <a:pt x="125" y="58"/>
                        <a:pt x="167" y="9"/>
                        <a:pt x="167" y="9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5A08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83"/>
                <p:cNvSpPr>
                  <a:spLocks/>
                </p:cNvSpPr>
                <p:nvPr/>
              </p:nvSpPr>
              <p:spPr bwMode="auto">
                <a:xfrm>
                  <a:off x="2477354" y="2378076"/>
                  <a:ext cx="142875" cy="284163"/>
                </a:xfrm>
                <a:custGeom>
                  <a:avLst/>
                  <a:gdLst>
                    <a:gd name="T0" fmla="*/ 84 w 90"/>
                    <a:gd name="T1" fmla="*/ 0 h 179"/>
                    <a:gd name="T2" fmla="*/ 90 w 90"/>
                    <a:gd name="T3" fmla="*/ 28 h 179"/>
                    <a:gd name="T4" fmla="*/ 70 w 90"/>
                    <a:gd name="T5" fmla="*/ 179 h 179"/>
                    <a:gd name="T6" fmla="*/ 0 w 90"/>
                    <a:gd name="T7" fmla="*/ 105 h 179"/>
                    <a:gd name="T8" fmla="*/ 84 w 90"/>
                    <a:gd name="T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179">
                      <a:moveTo>
                        <a:pt x="84" y="0"/>
                      </a:moveTo>
                      <a:lnTo>
                        <a:pt x="90" y="28"/>
                      </a:lnTo>
                      <a:lnTo>
                        <a:pt x="70" y="179"/>
                      </a:lnTo>
                      <a:lnTo>
                        <a:pt x="0" y="105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343434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2" name="Freeform 84"/>
                <p:cNvSpPr>
                  <a:spLocks/>
                </p:cNvSpPr>
                <p:nvPr/>
              </p:nvSpPr>
              <p:spPr bwMode="auto">
                <a:xfrm>
                  <a:off x="2477354" y="2378076"/>
                  <a:ext cx="142875" cy="284163"/>
                </a:xfrm>
                <a:custGeom>
                  <a:avLst/>
                  <a:gdLst>
                    <a:gd name="T0" fmla="*/ 84 w 90"/>
                    <a:gd name="T1" fmla="*/ 0 h 179"/>
                    <a:gd name="T2" fmla="*/ 90 w 90"/>
                    <a:gd name="T3" fmla="*/ 28 h 179"/>
                    <a:gd name="T4" fmla="*/ 70 w 90"/>
                    <a:gd name="T5" fmla="*/ 179 h 179"/>
                    <a:gd name="T6" fmla="*/ 0 w 90"/>
                    <a:gd name="T7" fmla="*/ 105 h 179"/>
                    <a:gd name="T8" fmla="*/ 84 w 90"/>
                    <a:gd name="T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179">
                      <a:moveTo>
                        <a:pt x="84" y="0"/>
                      </a:moveTo>
                      <a:lnTo>
                        <a:pt x="90" y="28"/>
                      </a:lnTo>
                      <a:lnTo>
                        <a:pt x="70" y="179"/>
                      </a:lnTo>
                      <a:lnTo>
                        <a:pt x="0" y="105"/>
                      </a:lnTo>
                      <a:lnTo>
                        <a:pt x="8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85"/>
                <p:cNvSpPr>
                  <a:spLocks/>
                </p:cNvSpPr>
                <p:nvPr/>
              </p:nvSpPr>
              <p:spPr bwMode="auto">
                <a:xfrm>
                  <a:off x="2477354" y="25447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1E1E1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86"/>
                <p:cNvSpPr>
                  <a:spLocks/>
                </p:cNvSpPr>
                <p:nvPr/>
              </p:nvSpPr>
              <p:spPr bwMode="auto">
                <a:xfrm>
                  <a:off x="2477354" y="25447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87"/>
                <p:cNvSpPr>
                  <a:spLocks/>
                </p:cNvSpPr>
                <p:nvPr/>
              </p:nvSpPr>
              <p:spPr bwMode="auto">
                <a:xfrm>
                  <a:off x="2344004" y="2373313"/>
                  <a:ext cx="266700" cy="171450"/>
                </a:xfrm>
                <a:custGeom>
                  <a:avLst/>
                  <a:gdLst>
                    <a:gd name="T0" fmla="*/ 168 w 168"/>
                    <a:gd name="T1" fmla="*/ 0 h 108"/>
                    <a:gd name="T2" fmla="*/ 84 w 168"/>
                    <a:gd name="T3" fmla="*/ 105 h 108"/>
                    <a:gd name="T4" fmla="*/ 0 w 168"/>
                    <a:gd name="T5" fmla="*/ 0 h 108"/>
                    <a:gd name="T6" fmla="*/ 0 w 168"/>
                    <a:gd name="T7" fmla="*/ 3 h 108"/>
                    <a:gd name="T8" fmla="*/ 84 w 168"/>
                    <a:gd name="T9" fmla="*/ 108 h 108"/>
                    <a:gd name="T10" fmla="*/ 84 w 168"/>
                    <a:gd name="T11" fmla="*/ 108 h 108"/>
                    <a:gd name="T12" fmla="*/ 168 w 168"/>
                    <a:gd name="T13" fmla="*/ 3 h 108"/>
                    <a:gd name="T14" fmla="*/ 168 w 168"/>
                    <a:gd name="T15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8" h="108">
                      <a:moveTo>
                        <a:pt x="168" y="0"/>
                      </a:moveTo>
                      <a:lnTo>
                        <a:pt x="84" y="105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168" y="3"/>
                      </a:lnTo>
                      <a:lnTo>
                        <a:pt x="168" y="0"/>
                      </a:lnTo>
                      <a:close/>
                    </a:path>
                  </a:pathLst>
                </a:custGeom>
                <a:solidFill>
                  <a:srgbClr val="E9BEA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6" name="Freeform 88"/>
                <p:cNvSpPr>
                  <a:spLocks/>
                </p:cNvSpPr>
                <p:nvPr/>
              </p:nvSpPr>
              <p:spPr bwMode="auto">
                <a:xfrm>
                  <a:off x="2344004" y="2373313"/>
                  <a:ext cx="266700" cy="171450"/>
                </a:xfrm>
                <a:custGeom>
                  <a:avLst/>
                  <a:gdLst>
                    <a:gd name="T0" fmla="*/ 168 w 168"/>
                    <a:gd name="T1" fmla="*/ 0 h 108"/>
                    <a:gd name="T2" fmla="*/ 84 w 168"/>
                    <a:gd name="T3" fmla="*/ 105 h 108"/>
                    <a:gd name="T4" fmla="*/ 0 w 168"/>
                    <a:gd name="T5" fmla="*/ 0 h 108"/>
                    <a:gd name="T6" fmla="*/ 0 w 168"/>
                    <a:gd name="T7" fmla="*/ 3 h 108"/>
                    <a:gd name="T8" fmla="*/ 84 w 168"/>
                    <a:gd name="T9" fmla="*/ 108 h 108"/>
                    <a:gd name="T10" fmla="*/ 84 w 168"/>
                    <a:gd name="T11" fmla="*/ 108 h 108"/>
                    <a:gd name="T12" fmla="*/ 168 w 168"/>
                    <a:gd name="T13" fmla="*/ 3 h 108"/>
                    <a:gd name="T14" fmla="*/ 168 w 168"/>
                    <a:gd name="T15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8" h="108">
                      <a:moveTo>
                        <a:pt x="168" y="0"/>
                      </a:moveTo>
                      <a:lnTo>
                        <a:pt x="84" y="105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84" y="108"/>
                      </a:lnTo>
                      <a:lnTo>
                        <a:pt x="84" y="108"/>
                      </a:lnTo>
                      <a:lnTo>
                        <a:pt x="168" y="3"/>
                      </a:lnTo>
                      <a:lnTo>
                        <a:pt x="16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89"/>
                <p:cNvSpPr>
                  <a:spLocks noEditPoint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1 h 1"/>
                    <a:gd name="T4" fmla="*/ 0 w 32"/>
                    <a:gd name="T5" fmla="*/ 1 h 1"/>
                    <a:gd name="T6" fmla="*/ 0 w 32"/>
                    <a:gd name="T7" fmla="*/ 0 h 1"/>
                    <a:gd name="T8" fmla="*/ 32 w 32"/>
                    <a:gd name="T9" fmla="*/ 0 h 1"/>
                    <a:gd name="T10" fmla="*/ 32 w 32"/>
                    <a:gd name="T11" fmla="*/ 0 h 1"/>
                    <a:gd name="T12" fmla="*/ 32 w 32"/>
                    <a:gd name="T13" fmla="*/ 1 h 1"/>
                    <a:gd name="T14" fmla="*/ 32 w 32"/>
                    <a:gd name="T15" fmla="*/ 1 h 1"/>
                    <a:gd name="T16" fmla="*/ 32 w 3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90"/>
                <p:cNvSpPr>
                  <a:spLocks noEditPoint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custGeom>
                  <a:avLst/>
                  <a:gdLst>
                    <a:gd name="T0" fmla="*/ 0 w 32"/>
                    <a:gd name="T1" fmla="*/ 0 h 1"/>
                    <a:gd name="T2" fmla="*/ 0 w 32"/>
                    <a:gd name="T3" fmla="*/ 1 h 1"/>
                    <a:gd name="T4" fmla="*/ 0 w 32"/>
                    <a:gd name="T5" fmla="*/ 1 h 1"/>
                    <a:gd name="T6" fmla="*/ 0 w 32"/>
                    <a:gd name="T7" fmla="*/ 0 h 1"/>
                    <a:gd name="T8" fmla="*/ 32 w 32"/>
                    <a:gd name="T9" fmla="*/ 0 h 1"/>
                    <a:gd name="T10" fmla="*/ 32 w 32"/>
                    <a:gd name="T11" fmla="*/ 0 h 1"/>
                    <a:gd name="T12" fmla="*/ 32 w 32"/>
                    <a:gd name="T13" fmla="*/ 1 h 1"/>
                    <a:gd name="T14" fmla="*/ 32 w 32"/>
                    <a:gd name="T15" fmla="*/ 1 h 1"/>
                    <a:gd name="T16" fmla="*/ 32 w 32"/>
                    <a:gd name="T1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1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Rectangle 91"/>
                <p:cNvSpPr>
                  <a:spLocks noChangeArrowhead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prstGeom prst="rect">
                  <a:avLst/>
                </a:prstGeom>
                <a:solidFill>
                  <a:srgbClr val="227377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0" name="Rectangle 92"/>
                <p:cNvSpPr>
                  <a:spLocks noChangeArrowheads="1"/>
                </p:cNvSpPr>
                <p:nvPr/>
              </p:nvSpPr>
              <p:spPr bwMode="auto">
                <a:xfrm>
                  <a:off x="2451954" y="2657476"/>
                  <a:ext cx="50800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94"/>
                <p:cNvSpPr>
                  <a:spLocks/>
                </p:cNvSpPr>
                <p:nvPr/>
              </p:nvSpPr>
              <p:spPr bwMode="auto">
                <a:xfrm>
                  <a:off x="2340829" y="2152651"/>
                  <a:ext cx="276225" cy="169863"/>
                </a:xfrm>
                <a:custGeom>
                  <a:avLst/>
                  <a:gdLst>
                    <a:gd name="T0" fmla="*/ 163 w 172"/>
                    <a:gd name="T1" fmla="*/ 36 h 105"/>
                    <a:gd name="T2" fmla="*/ 101 w 172"/>
                    <a:gd name="T3" fmla="*/ 3 h 105"/>
                    <a:gd name="T4" fmla="*/ 86 w 172"/>
                    <a:gd name="T5" fmla="*/ 11 h 105"/>
                    <a:gd name="T6" fmla="*/ 71 w 172"/>
                    <a:gd name="T7" fmla="*/ 3 h 105"/>
                    <a:gd name="T8" fmla="*/ 9 w 172"/>
                    <a:gd name="T9" fmla="*/ 36 h 105"/>
                    <a:gd name="T10" fmla="*/ 0 w 172"/>
                    <a:gd name="T11" fmla="*/ 65 h 105"/>
                    <a:gd name="T12" fmla="*/ 0 w 172"/>
                    <a:gd name="T13" fmla="*/ 104 h 105"/>
                    <a:gd name="T14" fmla="*/ 14 w 172"/>
                    <a:gd name="T15" fmla="*/ 101 h 105"/>
                    <a:gd name="T16" fmla="*/ 24 w 172"/>
                    <a:gd name="T17" fmla="*/ 74 h 105"/>
                    <a:gd name="T18" fmla="*/ 45 w 172"/>
                    <a:gd name="T19" fmla="*/ 48 h 105"/>
                    <a:gd name="T20" fmla="*/ 86 w 172"/>
                    <a:gd name="T21" fmla="*/ 33 h 105"/>
                    <a:gd name="T22" fmla="*/ 127 w 172"/>
                    <a:gd name="T23" fmla="*/ 48 h 105"/>
                    <a:gd name="T24" fmla="*/ 148 w 172"/>
                    <a:gd name="T25" fmla="*/ 74 h 105"/>
                    <a:gd name="T26" fmla="*/ 159 w 172"/>
                    <a:gd name="T27" fmla="*/ 101 h 105"/>
                    <a:gd name="T28" fmla="*/ 172 w 172"/>
                    <a:gd name="T29" fmla="*/ 104 h 105"/>
                    <a:gd name="T30" fmla="*/ 172 w 172"/>
                    <a:gd name="T31" fmla="*/ 65 h 105"/>
                    <a:gd name="T32" fmla="*/ 163 w 172"/>
                    <a:gd name="T33" fmla="*/ 3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2" h="105">
                      <a:moveTo>
                        <a:pt x="163" y="36"/>
                      </a:moveTo>
                      <a:cubicBezTo>
                        <a:pt x="157" y="23"/>
                        <a:pt x="109" y="6"/>
                        <a:pt x="101" y="3"/>
                      </a:cubicBezTo>
                      <a:cubicBezTo>
                        <a:pt x="92" y="0"/>
                        <a:pt x="86" y="11"/>
                        <a:pt x="86" y="11"/>
                      </a:cubicBezTo>
                      <a:cubicBezTo>
                        <a:pt x="86" y="11"/>
                        <a:pt x="80" y="0"/>
                        <a:pt x="71" y="3"/>
                      </a:cubicBezTo>
                      <a:cubicBezTo>
                        <a:pt x="63" y="6"/>
                        <a:pt x="15" y="23"/>
                        <a:pt x="9" y="36"/>
                      </a:cubicBezTo>
                      <a:cubicBezTo>
                        <a:pt x="3" y="48"/>
                        <a:pt x="0" y="57"/>
                        <a:pt x="0" y="65"/>
                      </a:cubicBezTo>
                      <a:cubicBezTo>
                        <a:pt x="0" y="74"/>
                        <a:pt x="0" y="104"/>
                        <a:pt x="0" y="104"/>
                      </a:cubicBezTo>
                      <a:cubicBezTo>
                        <a:pt x="0" y="104"/>
                        <a:pt x="9" y="105"/>
                        <a:pt x="14" y="101"/>
                      </a:cubicBezTo>
                      <a:cubicBezTo>
                        <a:pt x="19" y="98"/>
                        <a:pt x="24" y="87"/>
                        <a:pt x="24" y="74"/>
                      </a:cubicBezTo>
                      <a:cubicBezTo>
                        <a:pt x="24" y="61"/>
                        <a:pt x="34" y="50"/>
                        <a:pt x="45" y="48"/>
                      </a:cubicBezTo>
                      <a:cubicBezTo>
                        <a:pt x="58" y="46"/>
                        <a:pt x="86" y="41"/>
                        <a:pt x="86" y="33"/>
                      </a:cubicBezTo>
                      <a:cubicBezTo>
                        <a:pt x="86" y="41"/>
                        <a:pt x="117" y="46"/>
                        <a:pt x="127" y="48"/>
                      </a:cubicBezTo>
                      <a:cubicBezTo>
                        <a:pt x="139" y="50"/>
                        <a:pt x="148" y="61"/>
                        <a:pt x="148" y="74"/>
                      </a:cubicBezTo>
                      <a:cubicBezTo>
                        <a:pt x="148" y="87"/>
                        <a:pt x="154" y="98"/>
                        <a:pt x="159" y="101"/>
                      </a:cubicBezTo>
                      <a:cubicBezTo>
                        <a:pt x="164" y="105"/>
                        <a:pt x="172" y="104"/>
                        <a:pt x="172" y="104"/>
                      </a:cubicBezTo>
                      <a:cubicBezTo>
                        <a:pt x="172" y="104"/>
                        <a:pt x="172" y="74"/>
                        <a:pt x="172" y="65"/>
                      </a:cubicBezTo>
                      <a:cubicBezTo>
                        <a:pt x="172" y="57"/>
                        <a:pt x="169" y="48"/>
                        <a:pt x="163" y="36"/>
                      </a:cubicBezTo>
                      <a:close/>
                    </a:path>
                  </a:pathLst>
                </a:custGeom>
                <a:solidFill>
                  <a:srgbClr val="605343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83" name="Freeform 74"/>
              <p:cNvSpPr>
                <a:spLocks/>
              </p:cNvSpPr>
              <p:nvPr/>
            </p:nvSpPr>
            <p:spPr bwMode="auto">
              <a:xfrm>
                <a:off x="2548790" y="2485233"/>
                <a:ext cx="233363" cy="561975"/>
              </a:xfrm>
              <a:custGeom>
                <a:avLst/>
                <a:gdLst>
                  <a:gd name="T0" fmla="*/ 111 w 147"/>
                  <a:gd name="T1" fmla="*/ 0 h 354"/>
                  <a:gd name="T2" fmla="*/ 111 w 147"/>
                  <a:gd name="T3" fmla="*/ 39 h 354"/>
                  <a:gd name="T4" fmla="*/ 147 w 147"/>
                  <a:gd name="T5" fmla="*/ 354 h 354"/>
                  <a:gd name="T6" fmla="*/ 84 w 147"/>
                  <a:gd name="T7" fmla="*/ 354 h 354"/>
                  <a:gd name="T8" fmla="*/ 15 w 147"/>
                  <a:gd name="T9" fmla="*/ 214 h 354"/>
                  <a:gd name="T10" fmla="*/ 81 w 147"/>
                  <a:gd name="T11" fmla="*/ 169 h 354"/>
                  <a:gd name="T12" fmla="*/ 0 w 147"/>
                  <a:gd name="T13" fmla="*/ 132 h 354"/>
                  <a:gd name="T14" fmla="*/ 75 w 147"/>
                  <a:gd name="T15" fmla="*/ 16 h 354"/>
                  <a:gd name="T16" fmla="*/ 111 w 147"/>
                  <a:gd name="T17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354">
                    <a:moveTo>
                      <a:pt x="111" y="0"/>
                    </a:moveTo>
                    <a:lnTo>
                      <a:pt x="111" y="39"/>
                    </a:lnTo>
                    <a:lnTo>
                      <a:pt x="147" y="354"/>
                    </a:lnTo>
                    <a:lnTo>
                      <a:pt x="84" y="354"/>
                    </a:lnTo>
                    <a:lnTo>
                      <a:pt x="15" y="214"/>
                    </a:lnTo>
                    <a:lnTo>
                      <a:pt x="81" y="169"/>
                    </a:lnTo>
                    <a:lnTo>
                      <a:pt x="0" y="132"/>
                    </a:lnTo>
                    <a:lnTo>
                      <a:pt x="75" y="16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639220" y="2590802"/>
              <a:ext cx="709612" cy="769937"/>
              <a:chOff x="2668588" y="2424907"/>
              <a:chExt cx="709612" cy="769937"/>
            </a:xfrm>
          </p:grpSpPr>
          <p:sp>
            <p:nvSpPr>
              <p:cNvPr id="177" name="Freeform 100"/>
              <p:cNvSpPr>
                <a:spLocks/>
              </p:cNvSpPr>
              <p:nvPr/>
            </p:nvSpPr>
            <p:spPr bwMode="auto">
              <a:xfrm>
                <a:off x="3257550" y="2820194"/>
                <a:ext cx="120650" cy="177800"/>
              </a:xfrm>
              <a:custGeom>
                <a:avLst/>
                <a:gdLst>
                  <a:gd name="T0" fmla="*/ 57 w 75"/>
                  <a:gd name="T1" fmla="*/ 7 h 111"/>
                  <a:gd name="T2" fmla="*/ 11 w 75"/>
                  <a:gd name="T3" fmla="*/ 43 h 111"/>
                  <a:gd name="T4" fmla="*/ 18 w 75"/>
                  <a:gd name="T5" fmla="*/ 104 h 111"/>
                  <a:gd name="T6" fmla="*/ 64 w 75"/>
                  <a:gd name="T7" fmla="*/ 68 h 111"/>
                  <a:gd name="T8" fmla="*/ 57 w 75"/>
                  <a:gd name="T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11">
                    <a:moveTo>
                      <a:pt x="57" y="7"/>
                    </a:moveTo>
                    <a:cubicBezTo>
                      <a:pt x="43" y="0"/>
                      <a:pt x="22" y="17"/>
                      <a:pt x="11" y="43"/>
                    </a:cubicBezTo>
                    <a:cubicBezTo>
                      <a:pt x="0" y="70"/>
                      <a:pt x="3" y="97"/>
                      <a:pt x="18" y="104"/>
                    </a:cubicBezTo>
                    <a:cubicBezTo>
                      <a:pt x="33" y="111"/>
                      <a:pt x="53" y="94"/>
                      <a:pt x="64" y="68"/>
                    </a:cubicBezTo>
                    <a:cubicBezTo>
                      <a:pt x="75" y="41"/>
                      <a:pt x="72" y="14"/>
                      <a:pt x="57" y="7"/>
                    </a:cubicBezTo>
                    <a:close/>
                  </a:path>
                </a:pathLst>
              </a:custGeom>
              <a:solidFill>
                <a:srgbClr val="F6DBC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01"/>
              <p:cNvSpPr>
                <a:spLocks/>
              </p:cNvSpPr>
              <p:nvPr/>
            </p:nvSpPr>
            <p:spPr bwMode="auto">
              <a:xfrm>
                <a:off x="2695575" y="2820194"/>
                <a:ext cx="122238" cy="177800"/>
              </a:xfrm>
              <a:custGeom>
                <a:avLst/>
                <a:gdLst>
                  <a:gd name="T0" fmla="*/ 18 w 76"/>
                  <a:gd name="T1" fmla="*/ 7 h 111"/>
                  <a:gd name="T2" fmla="*/ 65 w 76"/>
                  <a:gd name="T3" fmla="*/ 43 h 111"/>
                  <a:gd name="T4" fmla="*/ 58 w 76"/>
                  <a:gd name="T5" fmla="*/ 104 h 111"/>
                  <a:gd name="T6" fmla="*/ 11 w 76"/>
                  <a:gd name="T7" fmla="*/ 68 h 111"/>
                  <a:gd name="T8" fmla="*/ 18 w 76"/>
                  <a:gd name="T9" fmla="*/ 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1">
                    <a:moveTo>
                      <a:pt x="18" y="7"/>
                    </a:moveTo>
                    <a:cubicBezTo>
                      <a:pt x="33" y="0"/>
                      <a:pt x="54" y="17"/>
                      <a:pt x="65" y="43"/>
                    </a:cubicBezTo>
                    <a:cubicBezTo>
                      <a:pt x="76" y="70"/>
                      <a:pt x="72" y="97"/>
                      <a:pt x="58" y="104"/>
                    </a:cubicBezTo>
                    <a:cubicBezTo>
                      <a:pt x="43" y="111"/>
                      <a:pt x="22" y="94"/>
                      <a:pt x="11" y="68"/>
                    </a:cubicBezTo>
                    <a:cubicBezTo>
                      <a:pt x="0" y="41"/>
                      <a:pt x="3" y="14"/>
                      <a:pt x="18" y="7"/>
                    </a:cubicBezTo>
                    <a:close/>
                  </a:path>
                </a:pathLst>
              </a:custGeom>
              <a:solidFill>
                <a:srgbClr val="F6DBC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102"/>
              <p:cNvSpPr>
                <a:spLocks/>
              </p:cNvSpPr>
              <p:nvPr/>
            </p:nvSpPr>
            <p:spPr bwMode="auto">
              <a:xfrm>
                <a:off x="2919413" y="3112294"/>
                <a:ext cx="234950" cy="82550"/>
              </a:xfrm>
              <a:custGeom>
                <a:avLst/>
                <a:gdLst>
                  <a:gd name="T0" fmla="*/ 147 w 147"/>
                  <a:gd name="T1" fmla="*/ 0 h 51"/>
                  <a:gd name="T2" fmla="*/ 0 w 147"/>
                  <a:gd name="T3" fmla="*/ 0 h 51"/>
                  <a:gd name="T4" fmla="*/ 0 w 147"/>
                  <a:gd name="T5" fmla="*/ 5 h 51"/>
                  <a:gd name="T6" fmla="*/ 73 w 147"/>
                  <a:gd name="T7" fmla="*/ 51 h 51"/>
                  <a:gd name="T8" fmla="*/ 147 w 147"/>
                  <a:gd name="T9" fmla="*/ 4 h 51"/>
                  <a:gd name="T10" fmla="*/ 147 w 147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51">
                    <a:moveTo>
                      <a:pt x="1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46" y="51"/>
                      <a:pt x="73" y="51"/>
                    </a:cubicBezTo>
                    <a:cubicBezTo>
                      <a:pt x="100" y="51"/>
                      <a:pt x="147" y="4"/>
                      <a:pt x="147" y="4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solidFill>
                <a:srgbClr val="C5AF9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103"/>
              <p:cNvSpPr>
                <a:spLocks/>
              </p:cNvSpPr>
              <p:nvPr/>
            </p:nvSpPr>
            <p:spPr bwMode="auto">
              <a:xfrm>
                <a:off x="2711450" y="2445544"/>
                <a:ext cx="652463" cy="723900"/>
              </a:xfrm>
              <a:custGeom>
                <a:avLst/>
                <a:gdLst>
                  <a:gd name="T0" fmla="*/ 203 w 406"/>
                  <a:gd name="T1" fmla="*/ 450 h 450"/>
                  <a:gd name="T2" fmla="*/ 30 w 406"/>
                  <a:gd name="T3" fmla="*/ 266 h 450"/>
                  <a:gd name="T4" fmla="*/ 203 w 406"/>
                  <a:gd name="T5" fmla="*/ 0 h 450"/>
                  <a:gd name="T6" fmla="*/ 375 w 406"/>
                  <a:gd name="T7" fmla="*/ 266 h 450"/>
                  <a:gd name="T8" fmla="*/ 203 w 406"/>
                  <a:gd name="T9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450">
                    <a:moveTo>
                      <a:pt x="203" y="450"/>
                    </a:moveTo>
                    <a:cubicBezTo>
                      <a:pt x="157" y="450"/>
                      <a:pt x="60" y="374"/>
                      <a:pt x="30" y="266"/>
                    </a:cubicBezTo>
                    <a:cubicBezTo>
                      <a:pt x="0" y="157"/>
                      <a:pt x="57" y="0"/>
                      <a:pt x="203" y="0"/>
                    </a:cubicBezTo>
                    <a:cubicBezTo>
                      <a:pt x="349" y="0"/>
                      <a:pt x="406" y="157"/>
                      <a:pt x="375" y="266"/>
                    </a:cubicBezTo>
                    <a:cubicBezTo>
                      <a:pt x="346" y="374"/>
                      <a:pt x="249" y="450"/>
                      <a:pt x="203" y="450"/>
                    </a:cubicBezTo>
                    <a:close/>
                  </a:path>
                </a:pathLst>
              </a:custGeom>
              <a:solidFill>
                <a:srgbClr val="F6DBC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104"/>
              <p:cNvSpPr>
                <a:spLocks/>
              </p:cNvSpPr>
              <p:nvPr/>
            </p:nvSpPr>
            <p:spPr bwMode="auto">
              <a:xfrm>
                <a:off x="2668588" y="2424907"/>
                <a:ext cx="690563" cy="498475"/>
              </a:xfrm>
              <a:custGeom>
                <a:avLst/>
                <a:gdLst>
                  <a:gd name="T0" fmla="*/ 259 w 430"/>
                  <a:gd name="T1" fmla="*/ 148 h 310"/>
                  <a:gd name="T2" fmla="*/ 357 w 430"/>
                  <a:gd name="T3" fmla="*/ 226 h 310"/>
                  <a:gd name="T4" fmla="*/ 387 w 430"/>
                  <a:gd name="T5" fmla="*/ 301 h 310"/>
                  <a:gd name="T6" fmla="*/ 411 w 430"/>
                  <a:gd name="T7" fmla="*/ 145 h 310"/>
                  <a:gd name="T8" fmla="*/ 257 w 430"/>
                  <a:gd name="T9" fmla="*/ 4 h 310"/>
                  <a:gd name="T10" fmla="*/ 104 w 430"/>
                  <a:gd name="T11" fmla="*/ 47 h 310"/>
                  <a:gd name="T12" fmla="*/ 63 w 430"/>
                  <a:gd name="T13" fmla="*/ 310 h 310"/>
                  <a:gd name="T14" fmla="*/ 148 w 430"/>
                  <a:gd name="T15" fmla="*/ 105 h 310"/>
                  <a:gd name="T16" fmla="*/ 259 w 430"/>
                  <a:gd name="T17" fmla="*/ 148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310">
                    <a:moveTo>
                      <a:pt x="259" y="148"/>
                    </a:moveTo>
                    <a:cubicBezTo>
                      <a:pt x="295" y="223"/>
                      <a:pt x="310" y="246"/>
                      <a:pt x="357" y="226"/>
                    </a:cubicBezTo>
                    <a:cubicBezTo>
                      <a:pt x="405" y="206"/>
                      <a:pt x="396" y="262"/>
                      <a:pt x="387" y="301"/>
                    </a:cubicBezTo>
                    <a:cubicBezTo>
                      <a:pt x="430" y="248"/>
                      <a:pt x="425" y="197"/>
                      <a:pt x="411" y="145"/>
                    </a:cubicBezTo>
                    <a:cubicBezTo>
                      <a:pt x="397" y="88"/>
                      <a:pt x="325" y="2"/>
                      <a:pt x="257" y="4"/>
                    </a:cubicBezTo>
                    <a:cubicBezTo>
                      <a:pt x="220" y="0"/>
                      <a:pt x="164" y="5"/>
                      <a:pt x="104" y="47"/>
                    </a:cubicBezTo>
                    <a:cubicBezTo>
                      <a:pt x="0" y="122"/>
                      <a:pt x="35" y="290"/>
                      <a:pt x="63" y="310"/>
                    </a:cubicBezTo>
                    <a:cubicBezTo>
                      <a:pt x="36" y="155"/>
                      <a:pt x="102" y="186"/>
                      <a:pt x="148" y="105"/>
                    </a:cubicBezTo>
                    <a:cubicBezTo>
                      <a:pt x="163" y="69"/>
                      <a:pt x="221" y="67"/>
                      <a:pt x="259" y="148"/>
                    </a:cubicBezTo>
                    <a:close/>
                  </a:path>
                </a:pathLst>
              </a:custGeom>
              <a:solidFill>
                <a:srgbClr val="BF974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Freeform 105"/>
            <p:cNvSpPr>
              <a:spLocks/>
            </p:cNvSpPr>
            <p:nvPr/>
          </p:nvSpPr>
          <p:spPr bwMode="auto">
            <a:xfrm>
              <a:off x="2712245" y="3384552"/>
              <a:ext cx="234950" cy="433388"/>
            </a:xfrm>
            <a:custGeom>
              <a:avLst/>
              <a:gdLst>
                <a:gd name="T0" fmla="*/ 148 w 148"/>
                <a:gd name="T1" fmla="*/ 272 h 273"/>
                <a:gd name="T2" fmla="*/ 84 w 148"/>
                <a:gd name="T3" fmla="*/ 272 h 273"/>
                <a:gd name="T4" fmla="*/ 80 w 148"/>
                <a:gd name="T5" fmla="*/ 273 h 273"/>
                <a:gd name="T6" fmla="*/ 16 w 148"/>
                <a:gd name="T7" fmla="*/ 213 h 273"/>
                <a:gd name="T8" fmla="*/ 81 w 148"/>
                <a:gd name="T9" fmla="*/ 169 h 273"/>
                <a:gd name="T10" fmla="*/ 0 w 148"/>
                <a:gd name="T11" fmla="*/ 131 h 273"/>
                <a:gd name="T12" fmla="*/ 54 w 148"/>
                <a:gd name="T13" fmla="*/ 48 h 273"/>
                <a:gd name="T14" fmla="*/ 75 w 148"/>
                <a:gd name="T15" fmla="*/ 16 h 273"/>
                <a:gd name="T16" fmla="*/ 111 w 148"/>
                <a:gd name="T17" fmla="*/ 0 h 273"/>
                <a:gd name="T18" fmla="*/ 111 w 148"/>
                <a:gd name="T19" fmla="*/ 38 h 273"/>
                <a:gd name="T20" fmla="*/ 147 w 148"/>
                <a:gd name="T21" fmla="*/ 273 h 273"/>
                <a:gd name="T22" fmla="*/ 148 w 148"/>
                <a:gd name="T23" fmla="*/ 2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273">
                  <a:moveTo>
                    <a:pt x="148" y="272"/>
                  </a:moveTo>
                  <a:lnTo>
                    <a:pt x="84" y="272"/>
                  </a:lnTo>
                  <a:lnTo>
                    <a:pt x="80" y="273"/>
                  </a:lnTo>
                  <a:lnTo>
                    <a:pt x="16" y="213"/>
                  </a:lnTo>
                  <a:lnTo>
                    <a:pt x="81" y="169"/>
                  </a:lnTo>
                  <a:lnTo>
                    <a:pt x="0" y="131"/>
                  </a:lnTo>
                  <a:lnTo>
                    <a:pt x="54" y="48"/>
                  </a:lnTo>
                  <a:lnTo>
                    <a:pt x="75" y="16"/>
                  </a:lnTo>
                  <a:lnTo>
                    <a:pt x="111" y="0"/>
                  </a:lnTo>
                  <a:lnTo>
                    <a:pt x="111" y="38"/>
                  </a:lnTo>
                  <a:lnTo>
                    <a:pt x="147" y="273"/>
                  </a:lnTo>
                  <a:lnTo>
                    <a:pt x="148" y="27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6"/>
            <p:cNvSpPr>
              <a:spLocks/>
            </p:cNvSpPr>
            <p:nvPr/>
          </p:nvSpPr>
          <p:spPr bwMode="auto">
            <a:xfrm>
              <a:off x="3067845" y="3381377"/>
              <a:ext cx="231775" cy="436563"/>
            </a:xfrm>
            <a:custGeom>
              <a:avLst/>
              <a:gdLst>
                <a:gd name="T0" fmla="*/ 66 w 146"/>
                <a:gd name="T1" fmla="*/ 169 h 275"/>
                <a:gd name="T2" fmla="*/ 132 w 146"/>
                <a:gd name="T3" fmla="*/ 212 h 275"/>
                <a:gd name="T4" fmla="*/ 67 w 146"/>
                <a:gd name="T5" fmla="*/ 275 h 275"/>
                <a:gd name="T6" fmla="*/ 63 w 146"/>
                <a:gd name="T7" fmla="*/ 274 h 275"/>
                <a:gd name="T8" fmla="*/ 0 w 146"/>
                <a:gd name="T9" fmla="*/ 274 h 275"/>
                <a:gd name="T10" fmla="*/ 1 w 146"/>
                <a:gd name="T11" fmla="*/ 275 h 275"/>
                <a:gd name="T12" fmla="*/ 37 w 146"/>
                <a:gd name="T13" fmla="*/ 37 h 275"/>
                <a:gd name="T14" fmla="*/ 37 w 146"/>
                <a:gd name="T15" fmla="*/ 0 h 275"/>
                <a:gd name="T16" fmla="*/ 81 w 146"/>
                <a:gd name="T17" fmla="*/ 19 h 275"/>
                <a:gd name="T18" fmla="*/ 100 w 146"/>
                <a:gd name="T19" fmla="*/ 51 h 275"/>
                <a:gd name="T20" fmla="*/ 146 w 146"/>
                <a:gd name="T21" fmla="*/ 130 h 275"/>
                <a:gd name="T22" fmla="*/ 66 w 146"/>
                <a:gd name="T23" fmla="*/ 16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275">
                  <a:moveTo>
                    <a:pt x="66" y="169"/>
                  </a:moveTo>
                  <a:lnTo>
                    <a:pt x="132" y="212"/>
                  </a:lnTo>
                  <a:lnTo>
                    <a:pt x="67" y="275"/>
                  </a:lnTo>
                  <a:lnTo>
                    <a:pt x="63" y="274"/>
                  </a:lnTo>
                  <a:lnTo>
                    <a:pt x="0" y="274"/>
                  </a:lnTo>
                  <a:lnTo>
                    <a:pt x="1" y="275"/>
                  </a:lnTo>
                  <a:lnTo>
                    <a:pt x="37" y="37"/>
                  </a:lnTo>
                  <a:lnTo>
                    <a:pt x="37" y="0"/>
                  </a:lnTo>
                  <a:lnTo>
                    <a:pt x="81" y="19"/>
                  </a:lnTo>
                  <a:lnTo>
                    <a:pt x="100" y="51"/>
                  </a:lnTo>
                  <a:lnTo>
                    <a:pt x="146" y="130"/>
                  </a:lnTo>
                  <a:lnTo>
                    <a:pt x="66" y="16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7"/>
            <p:cNvSpPr>
              <a:spLocks/>
            </p:cNvSpPr>
            <p:nvPr/>
          </p:nvSpPr>
          <p:spPr bwMode="auto">
            <a:xfrm>
              <a:off x="5316538" y="1786732"/>
              <a:ext cx="379413" cy="960438"/>
            </a:xfrm>
            <a:custGeom>
              <a:avLst/>
              <a:gdLst>
                <a:gd name="T0" fmla="*/ 85 w 236"/>
                <a:gd name="T1" fmla="*/ 54 h 598"/>
                <a:gd name="T2" fmla="*/ 191 w 236"/>
                <a:gd name="T3" fmla="*/ 103 h 598"/>
                <a:gd name="T4" fmla="*/ 221 w 236"/>
                <a:gd name="T5" fmla="*/ 279 h 598"/>
                <a:gd name="T6" fmla="*/ 113 w 236"/>
                <a:gd name="T7" fmla="*/ 597 h 598"/>
                <a:gd name="T8" fmla="*/ 18 w 236"/>
                <a:gd name="T9" fmla="*/ 271 h 598"/>
                <a:gd name="T10" fmla="*/ 85 w 236"/>
                <a:gd name="T11" fmla="*/ 5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598">
                  <a:moveTo>
                    <a:pt x="85" y="54"/>
                  </a:moveTo>
                  <a:cubicBezTo>
                    <a:pt x="94" y="25"/>
                    <a:pt x="163" y="0"/>
                    <a:pt x="191" y="103"/>
                  </a:cubicBezTo>
                  <a:cubicBezTo>
                    <a:pt x="219" y="206"/>
                    <a:pt x="205" y="243"/>
                    <a:pt x="221" y="279"/>
                  </a:cubicBezTo>
                  <a:cubicBezTo>
                    <a:pt x="236" y="316"/>
                    <a:pt x="200" y="598"/>
                    <a:pt x="113" y="597"/>
                  </a:cubicBezTo>
                  <a:cubicBezTo>
                    <a:pt x="20" y="596"/>
                    <a:pt x="0" y="326"/>
                    <a:pt x="18" y="271"/>
                  </a:cubicBezTo>
                  <a:cubicBezTo>
                    <a:pt x="37" y="217"/>
                    <a:pt x="20" y="54"/>
                    <a:pt x="85" y="54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08"/>
            <p:cNvSpPr>
              <a:spLocks/>
            </p:cNvSpPr>
            <p:nvPr/>
          </p:nvSpPr>
          <p:spPr bwMode="auto">
            <a:xfrm>
              <a:off x="5702300" y="1786732"/>
              <a:ext cx="379413" cy="960438"/>
            </a:xfrm>
            <a:custGeom>
              <a:avLst/>
              <a:gdLst>
                <a:gd name="T0" fmla="*/ 151 w 237"/>
                <a:gd name="T1" fmla="*/ 54 h 598"/>
                <a:gd name="T2" fmla="*/ 45 w 237"/>
                <a:gd name="T3" fmla="*/ 103 h 598"/>
                <a:gd name="T4" fmla="*/ 15 w 237"/>
                <a:gd name="T5" fmla="*/ 279 h 598"/>
                <a:gd name="T6" fmla="*/ 123 w 237"/>
                <a:gd name="T7" fmla="*/ 597 h 598"/>
                <a:gd name="T8" fmla="*/ 218 w 237"/>
                <a:gd name="T9" fmla="*/ 271 h 598"/>
                <a:gd name="T10" fmla="*/ 151 w 237"/>
                <a:gd name="T11" fmla="*/ 5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598">
                  <a:moveTo>
                    <a:pt x="151" y="54"/>
                  </a:moveTo>
                  <a:cubicBezTo>
                    <a:pt x="142" y="25"/>
                    <a:pt x="73" y="0"/>
                    <a:pt x="45" y="103"/>
                  </a:cubicBezTo>
                  <a:cubicBezTo>
                    <a:pt x="17" y="206"/>
                    <a:pt x="31" y="243"/>
                    <a:pt x="15" y="279"/>
                  </a:cubicBezTo>
                  <a:cubicBezTo>
                    <a:pt x="0" y="316"/>
                    <a:pt x="37" y="598"/>
                    <a:pt x="123" y="597"/>
                  </a:cubicBezTo>
                  <a:cubicBezTo>
                    <a:pt x="216" y="596"/>
                    <a:pt x="237" y="326"/>
                    <a:pt x="218" y="271"/>
                  </a:cubicBezTo>
                  <a:cubicBezTo>
                    <a:pt x="200" y="217"/>
                    <a:pt x="216" y="54"/>
                    <a:pt x="151" y="54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9"/>
            <p:cNvSpPr>
              <a:spLocks/>
            </p:cNvSpPr>
            <p:nvPr/>
          </p:nvSpPr>
          <p:spPr bwMode="auto">
            <a:xfrm>
              <a:off x="5116513" y="2553494"/>
              <a:ext cx="1182688" cy="442913"/>
            </a:xfrm>
            <a:custGeom>
              <a:avLst/>
              <a:gdLst>
                <a:gd name="T0" fmla="*/ 438 w 737"/>
                <a:gd name="T1" fmla="*/ 0 h 276"/>
                <a:gd name="T2" fmla="*/ 295 w 737"/>
                <a:gd name="T3" fmla="*/ 7 h 276"/>
                <a:gd name="T4" fmla="*/ 79 w 737"/>
                <a:gd name="T5" fmla="*/ 99 h 276"/>
                <a:gd name="T6" fmla="*/ 0 w 737"/>
                <a:gd name="T7" fmla="*/ 276 h 276"/>
                <a:gd name="T8" fmla="*/ 737 w 737"/>
                <a:gd name="T9" fmla="*/ 276 h 276"/>
                <a:gd name="T10" fmla="*/ 658 w 737"/>
                <a:gd name="T11" fmla="*/ 99 h 276"/>
                <a:gd name="T12" fmla="*/ 438 w 737"/>
                <a:gd name="T1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76">
                  <a:moveTo>
                    <a:pt x="438" y="0"/>
                  </a:moveTo>
                  <a:cubicBezTo>
                    <a:pt x="437" y="3"/>
                    <a:pt x="296" y="5"/>
                    <a:pt x="295" y="7"/>
                  </a:cubicBezTo>
                  <a:cubicBezTo>
                    <a:pt x="250" y="70"/>
                    <a:pt x="155" y="82"/>
                    <a:pt x="79" y="99"/>
                  </a:cubicBezTo>
                  <a:cubicBezTo>
                    <a:pt x="3" y="116"/>
                    <a:pt x="0" y="212"/>
                    <a:pt x="0" y="276"/>
                  </a:cubicBezTo>
                  <a:cubicBezTo>
                    <a:pt x="737" y="276"/>
                    <a:pt x="737" y="276"/>
                    <a:pt x="737" y="276"/>
                  </a:cubicBezTo>
                  <a:cubicBezTo>
                    <a:pt x="737" y="212"/>
                    <a:pt x="736" y="116"/>
                    <a:pt x="658" y="99"/>
                  </a:cubicBezTo>
                  <a:cubicBezTo>
                    <a:pt x="581" y="81"/>
                    <a:pt x="480" y="66"/>
                    <a:pt x="438" y="0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0"/>
            <p:cNvSpPr>
              <a:spLocks/>
            </p:cNvSpPr>
            <p:nvPr/>
          </p:nvSpPr>
          <p:spPr bwMode="auto">
            <a:xfrm>
              <a:off x="5588000" y="2553494"/>
              <a:ext cx="238125" cy="442913"/>
            </a:xfrm>
            <a:custGeom>
              <a:avLst/>
              <a:gdLst>
                <a:gd name="T0" fmla="*/ 149 w 149"/>
                <a:gd name="T1" fmla="*/ 7 h 276"/>
                <a:gd name="T2" fmla="*/ 149 w 149"/>
                <a:gd name="T3" fmla="*/ 41 h 276"/>
                <a:gd name="T4" fmla="*/ 113 w 149"/>
                <a:gd name="T5" fmla="*/ 276 h 276"/>
                <a:gd name="T6" fmla="*/ 36 w 149"/>
                <a:gd name="T7" fmla="*/ 276 h 276"/>
                <a:gd name="T8" fmla="*/ 0 w 149"/>
                <a:gd name="T9" fmla="*/ 44 h 276"/>
                <a:gd name="T10" fmla="*/ 0 w 149"/>
                <a:gd name="T11" fmla="*/ 7 h 276"/>
                <a:gd name="T12" fmla="*/ 1 w 149"/>
                <a:gd name="T13" fmla="*/ 7 h 276"/>
                <a:gd name="T14" fmla="*/ 144 w 149"/>
                <a:gd name="T15" fmla="*/ 0 h 276"/>
                <a:gd name="T16" fmla="*/ 149 w 149"/>
                <a:gd name="T17" fmla="*/ 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76">
                  <a:moveTo>
                    <a:pt x="149" y="7"/>
                  </a:moveTo>
                  <a:cubicBezTo>
                    <a:pt x="149" y="41"/>
                    <a:pt x="149" y="41"/>
                    <a:pt x="149" y="41"/>
                  </a:cubicBezTo>
                  <a:cubicBezTo>
                    <a:pt x="113" y="276"/>
                    <a:pt x="113" y="276"/>
                    <a:pt x="113" y="276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5"/>
                    <a:pt x="143" y="3"/>
                    <a:pt x="144" y="0"/>
                  </a:cubicBezTo>
                  <a:cubicBezTo>
                    <a:pt x="146" y="2"/>
                    <a:pt x="147" y="4"/>
                    <a:pt x="149" y="7"/>
                  </a:cubicBez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1"/>
            <p:cNvSpPr>
              <a:spLocks/>
            </p:cNvSpPr>
            <p:nvPr/>
          </p:nvSpPr>
          <p:spPr bwMode="auto">
            <a:xfrm>
              <a:off x="5589588" y="2155032"/>
              <a:ext cx="234950" cy="571500"/>
            </a:xfrm>
            <a:custGeom>
              <a:avLst/>
              <a:gdLst>
                <a:gd name="T0" fmla="*/ 0 w 147"/>
                <a:gd name="T1" fmla="*/ 98 h 356"/>
                <a:gd name="T2" fmla="*/ 0 w 147"/>
                <a:gd name="T3" fmla="*/ 219 h 356"/>
                <a:gd name="T4" fmla="*/ 0 w 147"/>
                <a:gd name="T5" fmla="*/ 278 h 356"/>
                <a:gd name="T6" fmla="*/ 147 w 147"/>
                <a:gd name="T7" fmla="*/ 278 h 356"/>
                <a:gd name="T8" fmla="*/ 147 w 147"/>
                <a:gd name="T9" fmla="*/ 219 h 356"/>
                <a:gd name="T10" fmla="*/ 147 w 147"/>
                <a:gd name="T11" fmla="*/ 98 h 356"/>
                <a:gd name="T12" fmla="*/ 0 w 147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7" y="354"/>
                    <a:pt x="103" y="356"/>
                    <a:pt x="147" y="278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7" y="0"/>
                    <a:pt x="0" y="0"/>
                    <a:pt x="0" y="98"/>
                  </a:cubicBezTo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12"/>
            <p:cNvSpPr>
              <a:spLocks/>
            </p:cNvSpPr>
            <p:nvPr/>
          </p:nvSpPr>
          <p:spPr bwMode="auto">
            <a:xfrm>
              <a:off x="5927725" y="2164557"/>
              <a:ext cx="120650" cy="179388"/>
            </a:xfrm>
            <a:custGeom>
              <a:avLst/>
              <a:gdLst>
                <a:gd name="T0" fmla="*/ 57 w 75"/>
                <a:gd name="T1" fmla="*/ 7 h 111"/>
                <a:gd name="T2" fmla="*/ 11 w 75"/>
                <a:gd name="T3" fmla="*/ 43 h 111"/>
                <a:gd name="T4" fmla="*/ 18 w 75"/>
                <a:gd name="T5" fmla="*/ 104 h 111"/>
                <a:gd name="T6" fmla="*/ 64 w 75"/>
                <a:gd name="T7" fmla="*/ 68 h 111"/>
                <a:gd name="T8" fmla="*/ 57 w 75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1">
                  <a:moveTo>
                    <a:pt x="57" y="7"/>
                  </a:moveTo>
                  <a:cubicBezTo>
                    <a:pt x="43" y="0"/>
                    <a:pt x="22" y="17"/>
                    <a:pt x="11" y="43"/>
                  </a:cubicBezTo>
                  <a:cubicBezTo>
                    <a:pt x="0" y="70"/>
                    <a:pt x="3" y="97"/>
                    <a:pt x="18" y="104"/>
                  </a:cubicBezTo>
                  <a:cubicBezTo>
                    <a:pt x="33" y="111"/>
                    <a:pt x="53" y="94"/>
                    <a:pt x="64" y="68"/>
                  </a:cubicBezTo>
                  <a:cubicBezTo>
                    <a:pt x="75" y="41"/>
                    <a:pt x="72" y="14"/>
                    <a:pt x="57" y="7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13"/>
            <p:cNvSpPr>
              <a:spLocks/>
            </p:cNvSpPr>
            <p:nvPr/>
          </p:nvSpPr>
          <p:spPr bwMode="auto">
            <a:xfrm>
              <a:off x="5365750" y="2164557"/>
              <a:ext cx="122238" cy="179388"/>
            </a:xfrm>
            <a:custGeom>
              <a:avLst/>
              <a:gdLst>
                <a:gd name="T0" fmla="*/ 18 w 76"/>
                <a:gd name="T1" fmla="*/ 7 h 111"/>
                <a:gd name="T2" fmla="*/ 65 w 76"/>
                <a:gd name="T3" fmla="*/ 43 h 111"/>
                <a:gd name="T4" fmla="*/ 58 w 76"/>
                <a:gd name="T5" fmla="*/ 104 h 111"/>
                <a:gd name="T6" fmla="*/ 11 w 76"/>
                <a:gd name="T7" fmla="*/ 68 h 111"/>
                <a:gd name="T8" fmla="*/ 18 w 76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1">
                  <a:moveTo>
                    <a:pt x="18" y="7"/>
                  </a:moveTo>
                  <a:cubicBezTo>
                    <a:pt x="33" y="0"/>
                    <a:pt x="54" y="17"/>
                    <a:pt x="65" y="43"/>
                  </a:cubicBezTo>
                  <a:cubicBezTo>
                    <a:pt x="76" y="70"/>
                    <a:pt x="72" y="97"/>
                    <a:pt x="58" y="104"/>
                  </a:cubicBezTo>
                  <a:cubicBezTo>
                    <a:pt x="43" y="111"/>
                    <a:pt x="22" y="94"/>
                    <a:pt x="11" y="68"/>
                  </a:cubicBezTo>
                  <a:cubicBezTo>
                    <a:pt x="0" y="41"/>
                    <a:pt x="3" y="14"/>
                    <a:pt x="18" y="7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14"/>
            <p:cNvSpPr>
              <a:spLocks/>
            </p:cNvSpPr>
            <p:nvPr/>
          </p:nvSpPr>
          <p:spPr bwMode="auto">
            <a:xfrm>
              <a:off x="5589588" y="2458244"/>
              <a:ext cx="234950" cy="80963"/>
            </a:xfrm>
            <a:custGeom>
              <a:avLst/>
              <a:gdLst>
                <a:gd name="T0" fmla="*/ 147 w 147"/>
                <a:gd name="T1" fmla="*/ 0 h 51"/>
                <a:gd name="T2" fmla="*/ 0 w 147"/>
                <a:gd name="T3" fmla="*/ 0 h 51"/>
                <a:gd name="T4" fmla="*/ 0 w 147"/>
                <a:gd name="T5" fmla="*/ 5 h 51"/>
                <a:gd name="T6" fmla="*/ 73 w 147"/>
                <a:gd name="T7" fmla="*/ 51 h 51"/>
                <a:gd name="T8" fmla="*/ 147 w 147"/>
                <a:gd name="T9" fmla="*/ 4 h 51"/>
                <a:gd name="T10" fmla="*/ 147 w 14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51">
                  <a:moveTo>
                    <a:pt x="1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6" y="51"/>
                    <a:pt x="73" y="51"/>
                  </a:cubicBezTo>
                  <a:cubicBezTo>
                    <a:pt x="100" y="51"/>
                    <a:pt x="147" y="4"/>
                    <a:pt x="147" y="4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C5B09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15"/>
            <p:cNvSpPr>
              <a:spLocks/>
            </p:cNvSpPr>
            <p:nvPr/>
          </p:nvSpPr>
          <p:spPr bwMode="auto">
            <a:xfrm>
              <a:off x="5381625" y="1791494"/>
              <a:ext cx="652463" cy="722313"/>
            </a:xfrm>
            <a:custGeom>
              <a:avLst/>
              <a:gdLst>
                <a:gd name="T0" fmla="*/ 203 w 406"/>
                <a:gd name="T1" fmla="*/ 450 h 450"/>
                <a:gd name="T2" fmla="*/ 30 w 406"/>
                <a:gd name="T3" fmla="*/ 266 h 450"/>
                <a:gd name="T4" fmla="*/ 203 w 406"/>
                <a:gd name="T5" fmla="*/ 0 h 450"/>
                <a:gd name="T6" fmla="*/ 375 w 406"/>
                <a:gd name="T7" fmla="*/ 266 h 450"/>
                <a:gd name="T8" fmla="*/ 203 w 406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50">
                  <a:moveTo>
                    <a:pt x="203" y="450"/>
                  </a:moveTo>
                  <a:cubicBezTo>
                    <a:pt x="157" y="450"/>
                    <a:pt x="60" y="374"/>
                    <a:pt x="30" y="266"/>
                  </a:cubicBezTo>
                  <a:cubicBezTo>
                    <a:pt x="0" y="157"/>
                    <a:pt x="57" y="0"/>
                    <a:pt x="203" y="0"/>
                  </a:cubicBezTo>
                  <a:cubicBezTo>
                    <a:pt x="349" y="0"/>
                    <a:pt x="406" y="157"/>
                    <a:pt x="375" y="266"/>
                  </a:cubicBezTo>
                  <a:cubicBezTo>
                    <a:pt x="346" y="374"/>
                    <a:pt x="249" y="450"/>
                    <a:pt x="203" y="450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16"/>
            <p:cNvSpPr>
              <a:spLocks/>
            </p:cNvSpPr>
            <p:nvPr/>
          </p:nvSpPr>
          <p:spPr bwMode="auto">
            <a:xfrm>
              <a:off x="5368925" y="1774032"/>
              <a:ext cx="657225" cy="493713"/>
            </a:xfrm>
            <a:custGeom>
              <a:avLst/>
              <a:gdLst>
                <a:gd name="T0" fmla="*/ 392 w 409"/>
                <a:gd name="T1" fmla="*/ 143 h 308"/>
                <a:gd name="T2" fmla="*/ 238 w 409"/>
                <a:gd name="T3" fmla="*/ 2 h 308"/>
                <a:gd name="T4" fmla="*/ 204 w 409"/>
                <a:gd name="T5" fmla="*/ 1 h 308"/>
                <a:gd name="T6" fmla="*/ 171 w 409"/>
                <a:gd name="T7" fmla="*/ 2 h 308"/>
                <a:gd name="T8" fmla="*/ 16 w 409"/>
                <a:gd name="T9" fmla="*/ 143 h 308"/>
                <a:gd name="T10" fmla="*/ 28 w 409"/>
                <a:gd name="T11" fmla="*/ 280 h 308"/>
                <a:gd name="T12" fmla="*/ 44 w 409"/>
                <a:gd name="T13" fmla="*/ 308 h 308"/>
                <a:gd name="T14" fmla="*/ 39 w 409"/>
                <a:gd name="T15" fmla="*/ 227 h 308"/>
                <a:gd name="T16" fmla="*/ 71 w 409"/>
                <a:gd name="T17" fmla="*/ 224 h 308"/>
                <a:gd name="T18" fmla="*/ 168 w 409"/>
                <a:gd name="T19" fmla="*/ 146 h 308"/>
                <a:gd name="T20" fmla="*/ 204 w 409"/>
                <a:gd name="T21" fmla="*/ 96 h 308"/>
                <a:gd name="T22" fmla="*/ 240 w 409"/>
                <a:gd name="T23" fmla="*/ 146 h 308"/>
                <a:gd name="T24" fmla="*/ 338 w 409"/>
                <a:gd name="T25" fmla="*/ 224 h 308"/>
                <a:gd name="T26" fmla="*/ 370 w 409"/>
                <a:gd name="T27" fmla="*/ 227 h 308"/>
                <a:gd name="T28" fmla="*/ 365 w 409"/>
                <a:gd name="T29" fmla="*/ 308 h 308"/>
                <a:gd name="T30" fmla="*/ 381 w 409"/>
                <a:gd name="T31" fmla="*/ 280 h 308"/>
                <a:gd name="T32" fmla="*/ 392 w 409"/>
                <a:gd name="T33" fmla="*/ 14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9" h="308">
                  <a:moveTo>
                    <a:pt x="392" y="143"/>
                  </a:moveTo>
                  <a:cubicBezTo>
                    <a:pt x="378" y="86"/>
                    <a:pt x="306" y="0"/>
                    <a:pt x="238" y="2"/>
                  </a:cubicBezTo>
                  <a:cubicBezTo>
                    <a:pt x="228" y="1"/>
                    <a:pt x="217" y="0"/>
                    <a:pt x="204" y="1"/>
                  </a:cubicBezTo>
                  <a:cubicBezTo>
                    <a:pt x="192" y="0"/>
                    <a:pt x="181" y="1"/>
                    <a:pt x="171" y="2"/>
                  </a:cubicBezTo>
                  <a:cubicBezTo>
                    <a:pt x="103" y="0"/>
                    <a:pt x="31" y="86"/>
                    <a:pt x="16" y="143"/>
                  </a:cubicBezTo>
                  <a:cubicBezTo>
                    <a:pt x="5" y="189"/>
                    <a:pt x="0" y="234"/>
                    <a:pt x="28" y="280"/>
                  </a:cubicBezTo>
                  <a:cubicBezTo>
                    <a:pt x="32" y="294"/>
                    <a:pt x="38" y="304"/>
                    <a:pt x="44" y="308"/>
                  </a:cubicBezTo>
                  <a:cubicBezTo>
                    <a:pt x="38" y="273"/>
                    <a:pt x="37" y="247"/>
                    <a:pt x="39" y="227"/>
                  </a:cubicBezTo>
                  <a:cubicBezTo>
                    <a:pt x="44" y="219"/>
                    <a:pt x="54" y="217"/>
                    <a:pt x="71" y="224"/>
                  </a:cubicBezTo>
                  <a:cubicBezTo>
                    <a:pt x="118" y="244"/>
                    <a:pt x="133" y="221"/>
                    <a:pt x="168" y="146"/>
                  </a:cubicBezTo>
                  <a:cubicBezTo>
                    <a:pt x="179" y="123"/>
                    <a:pt x="188" y="96"/>
                    <a:pt x="204" y="96"/>
                  </a:cubicBezTo>
                  <a:cubicBezTo>
                    <a:pt x="221" y="96"/>
                    <a:pt x="230" y="123"/>
                    <a:pt x="240" y="146"/>
                  </a:cubicBezTo>
                  <a:cubicBezTo>
                    <a:pt x="276" y="221"/>
                    <a:pt x="291" y="244"/>
                    <a:pt x="338" y="224"/>
                  </a:cubicBezTo>
                  <a:cubicBezTo>
                    <a:pt x="355" y="217"/>
                    <a:pt x="365" y="219"/>
                    <a:pt x="370" y="227"/>
                  </a:cubicBezTo>
                  <a:cubicBezTo>
                    <a:pt x="372" y="247"/>
                    <a:pt x="371" y="273"/>
                    <a:pt x="365" y="308"/>
                  </a:cubicBezTo>
                  <a:cubicBezTo>
                    <a:pt x="371" y="304"/>
                    <a:pt x="376" y="294"/>
                    <a:pt x="381" y="280"/>
                  </a:cubicBezTo>
                  <a:cubicBezTo>
                    <a:pt x="409" y="234"/>
                    <a:pt x="404" y="189"/>
                    <a:pt x="392" y="143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17"/>
            <p:cNvSpPr>
              <a:spLocks/>
            </p:cNvSpPr>
            <p:nvPr/>
          </p:nvSpPr>
          <p:spPr bwMode="auto">
            <a:xfrm>
              <a:off x="5413375" y="2563019"/>
              <a:ext cx="233363" cy="433388"/>
            </a:xfrm>
            <a:custGeom>
              <a:avLst/>
              <a:gdLst>
                <a:gd name="T0" fmla="*/ 147 w 147"/>
                <a:gd name="T1" fmla="*/ 272 h 273"/>
                <a:gd name="T2" fmla="*/ 84 w 147"/>
                <a:gd name="T3" fmla="*/ 272 h 273"/>
                <a:gd name="T4" fmla="*/ 80 w 147"/>
                <a:gd name="T5" fmla="*/ 273 h 273"/>
                <a:gd name="T6" fmla="*/ 15 w 147"/>
                <a:gd name="T7" fmla="*/ 214 h 273"/>
                <a:gd name="T8" fmla="*/ 81 w 147"/>
                <a:gd name="T9" fmla="*/ 169 h 273"/>
                <a:gd name="T10" fmla="*/ 0 w 147"/>
                <a:gd name="T11" fmla="*/ 132 h 273"/>
                <a:gd name="T12" fmla="*/ 53 w 147"/>
                <a:gd name="T13" fmla="*/ 49 h 273"/>
                <a:gd name="T14" fmla="*/ 74 w 147"/>
                <a:gd name="T15" fmla="*/ 16 h 273"/>
                <a:gd name="T16" fmla="*/ 110 w 147"/>
                <a:gd name="T17" fmla="*/ 0 h 273"/>
                <a:gd name="T18" fmla="*/ 110 w 147"/>
                <a:gd name="T19" fmla="*/ 39 h 273"/>
                <a:gd name="T20" fmla="*/ 146 w 147"/>
                <a:gd name="T21" fmla="*/ 273 h 273"/>
                <a:gd name="T22" fmla="*/ 147 w 147"/>
                <a:gd name="T23" fmla="*/ 2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273">
                  <a:moveTo>
                    <a:pt x="147" y="272"/>
                  </a:moveTo>
                  <a:lnTo>
                    <a:pt x="84" y="272"/>
                  </a:lnTo>
                  <a:lnTo>
                    <a:pt x="80" y="273"/>
                  </a:lnTo>
                  <a:lnTo>
                    <a:pt x="15" y="214"/>
                  </a:lnTo>
                  <a:lnTo>
                    <a:pt x="81" y="169"/>
                  </a:lnTo>
                  <a:lnTo>
                    <a:pt x="0" y="132"/>
                  </a:lnTo>
                  <a:lnTo>
                    <a:pt x="53" y="49"/>
                  </a:lnTo>
                  <a:lnTo>
                    <a:pt x="74" y="16"/>
                  </a:lnTo>
                  <a:lnTo>
                    <a:pt x="110" y="0"/>
                  </a:lnTo>
                  <a:lnTo>
                    <a:pt x="110" y="39"/>
                  </a:lnTo>
                  <a:lnTo>
                    <a:pt x="146" y="273"/>
                  </a:lnTo>
                  <a:lnTo>
                    <a:pt x="147" y="27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18"/>
            <p:cNvSpPr>
              <a:spLocks/>
            </p:cNvSpPr>
            <p:nvPr/>
          </p:nvSpPr>
          <p:spPr bwMode="auto">
            <a:xfrm>
              <a:off x="5767388" y="2559844"/>
              <a:ext cx="233363" cy="436563"/>
            </a:xfrm>
            <a:custGeom>
              <a:avLst/>
              <a:gdLst>
                <a:gd name="T0" fmla="*/ 66 w 147"/>
                <a:gd name="T1" fmla="*/ 169 h 275"/>
                <a:gd name="T2" fmla="*/ 133 w 147"/>
                <a:gd name="T3" fmla="*/ 213 h 275"/>
                <a:gd name="T4" fmla="*/ 67 w 147"/>
                <a:gd name="T5" fmla="*/ 275 h 275"/>
                <a:gd name="T6" fmla="*/ 63 w 147"/>
                <a:gd name="T7" fmla="*/ 274 h 275"/>
                <a:gd name="T8" fmla="*/ 0 w 147"/>
                <a:gd name="T9" fmla="*/ 274 h 275"/>
                <a:gd name="T10" fmla="*/ 1 w 147"/>
                <a:gd name="T11" fmla="*/ 275 h 275"/>
                <a:gd name="T12" fmla="*/ 37 w 147"/>
                <a:gd name="T13" fmla="*/ 38 h 275"/>
                <a:gd name="T14" fmla="*/ 37 w 147"/>
                <a:gd name="T15" fmla="*/ 0 h 275"/>
                <a:gd name="T16" fmla="*/ 81 w 147"/>
                <a:gd name="T17" fmla="*/ 19 h 275"/>
                <a:gd name="T18" fmla="*/ 100 w 147"/>
                <a:gd name="T19" fmla="*/ 52 h 275"/>
                <a:gd name="T20" fmla="*/ 147 w 147"/>
                <a:gd name="T21" fmla="*/ 131 h 275"/>
                <a:gd name="T22" fmla="*/ 66 w 147"/>
                <a:gd name="T23" fmla="*/ 16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7" h="275">
                  <a:moveTo>
                    <a:pt x="66" y="169"/>
                  </a:moveTo>
                  <a:lnTo>
                    <a:pt x="133" y="213"/>
                  </a:lnTo>
                  <a:lnTo>
                    <a:pt x="67" y="275"/>
                  </a:lnTo>
                  <a:lnTo>
                    <a:pt x="63" y="274"/>
                  </a:lnTo>
                  <a:lnTo>
                    <a:pt x="0" y="274"/>
                  </a:lnTo>
                  <a:lnTo>
                    <a:pt x="1" y="275"/>
                  </a:lnTo>
                  <a:lnTo>
                    <a:pt x="37" y="38"/>
                  </a:lnTo>
                  <a:lnTo>
                    <a:pt x="37" y="0"/>
                  </a:lnTo>
                  <a:lnTo>
                    <a:pt x="81" y="19"/>
                  </a:lnTo>
                  <a:lnTo>
                    <a:pt x="100" y="52"/>
                  </a:lnTo>
                  <a:lnTo>
                    <a:pt x="147" y="131"/>
                  </a:lnTo>
                  <a:lnTo>
                    <a:pt x="66" y="16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19"/>
            <p:cNvSpPr>
              <a:spLocks/>
            </p:cNvSpPr>
            <p:nvPr/>
          </p:nvSpPr>
          <p:spPr bwMode="auto">
            <a:xfrm>
              <a:off x="5621338" y="30868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20"/>
            <p:cNvSpPr>
              <a:spLocks/>
            </p:cNvSpPr>
            <p:nvPr/>
          </p:nvSpPr>
          <p:spPr bwMode="auto">
            <a:xfrm>
              <a:off x="5621338" y="3086894"/>
              <a:ext cx="1247775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21"/>
            <p:cNvSpPr>
              <a:spLocks/>
            </p:cNvSpPr>
            <p:nvPr/>
          </p:nvSpPr>
          <p:spPr bwMode="auto">
            <a:xfrm>
              <a:off x="6110288" y="2680494"/>
              <a:ext cx="268288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22"/>
            <p:cNvSpPr>
              <a:spLocks/>
            </p:cNvSpPr>
            <p:nvPr/>
          </p:nvSpPr>
          <p:spPr bwMode="auto">
            <a:xfrm>
              <a:off x="5934075" y="2645569"/>
              <a:ext cx="112713" cy="163513"/>
            </a:xfrm>
            <a:custGeom>
              <a:avLst/>
              <a:gdLst>
                <a:gd name="T0" fmla="*/ 19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19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19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4" y="92"/>
                    <a:pt x="50" y="97"/>
                  </a:cubicBezTo>
                  <a:cubicBezTo>
                    <a:pt x="35" y="102"/>
                    <a:pt x="16" y="85"/>
                    <a:pt x="8" y="60"/>
                  </a:cubicBezTo>
                  <a:cubicBezTo>
                    <a:pt x="0" y="34"/>
                    <a:pt x="5" y="10"/>
                    <a:pt x="19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23"/>
            <p:cNvSpPr>
              <a:spLocks/>
            </p:cNvSpPr>
            <p:nvPr/>
          </p:nvSpPr>
          <p:spPr bwMode="auto">
            <a:xfrm>
              <a:off x="6442075" y="2645569"/>
              <a:ext cx="111125" cy="163513"/>
            </a:xfrm>
            <a:custGeom>
              <a:avLst/>
              <a:gdLst>
                <a:gd name="T0" fmla="*/ 50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5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24"/>
            <p:cNvSpPr>
              <a:spLocks/>
            </p:cNvSpPr>
            <p:nvPr/>
          </p:nvSpPr>
          <p:spPr bwMode="auto">
            <a:xfrm>
              <a:off x="6186488" y="3217069"/>
              <a:ext cx="115888" cy="112713"/>
            </a:xfrm>
            <a:custGeom>
              <a:avLst/>
              <a:gdLst>
                <a:gd name="T0" fmla="*/ 0 w 72"/>
                <a:gd name="T1" fmla="*/ 39 h 70"/>
                <a:gd name="T2" fmla="*/ 21 w 72"/>
                <a:gd name="T3" fmla="*/ 70 h 70"/>
                <a:gd name="T4" fmla="*/ 52 w 72"/>
                <a:gd name="T5" fmla="*/ 70 h 70"/>
                <a:gd name="T6" fmla="*/ 72 w 72"/>
                <a:gd name="T7" fmla="*/ 39 h 70"/>
                <a:gd name="T8" fmla="*/ 37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31" y="70"/>
                    <a:pt x="42" y="70"/>
                    <a:pt x="52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25"/>
            <p:cNvSpPr>
              <a:spLocks/>
            </p:cNvSpPr>
            <p:nvPr/>
          </p:nvSpPr>
          <p:spPr bwMode="auto">
            <a:xfrm>
              <a:off x="6173788" y="332978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26"/>
            <p:cNvSpPr>
              <a:spLocks/>
            </p:cNvSpPr>
            <p:nvPr/>
          </p:nvSpPr>
          <p:spPr bwMode="auto">
            <a:xfrm>
              <a:off x="6173788" y="332978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27"/>
            <p:cNvSpPr>
              <a:spLocks/>
            </p:cNvSpPr>
            <p:nvPr/>
          </p:nvSpPr>
          <p:spPr bwMode="auto">
            <a:xfrm>
              <a:off x="6099175" y="30503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1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28"/>
            <p:cNvSpPr>
              <a:spLocks/>
            </p:cNvSpPr>
            <p:nvPr/>
          </p:nvSpPr>
          <p:spPr bwMode="auto">
            <a:xfrm>
              <a:off x="6099175" y="305038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1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29"/>
            <p:cNvSpPr>
              <a:spLocks/>
            </p:cNvSpPr>
            <p:nvPr/>
          </p:nvSpPr>
          <p:spPr bwMode="auto">
            <a:xfrm>
              <a:off x="6110288" y="2993232"/>
              <a:ext cx="268288" cy="93663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F8E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30"/>
            <p:cNvSpPr>
              <a:spLocks/>
            </p:cNvSpPr>
            <p:nvPr/>
          </p:nvSpPr>
          <p:spPr bwMode="auto">
            <a:xfrm>
              <a:off x="5834063" y="2296319"/>
              <a:ext cx="822325" cy="760413"/>
            </a:xfrm>
            <a:custGeom>
              <a:avLst/>
              <a:gdLst>
                <a:gd name="T0" fmla="*/ 256 w 513"/>
                <a:gd name="T1" fmla="*/ 0 h 473"/>
                <a:gd name="T2" fmla="*/ 115 w 513"/>
                <a:gd name="T3" fmla="*/ 378 h 473"/>
                <a:gd name="T4" fmla="*/ 256 w 513"/>
                <a:gd name="T5" fmla="*/ 473 h 473"/>
                <a:gd name="T6" fmla="*/ 398 w 513"/>
                <a:gd name="T7" fmla="*/ 378 h 473"/>
                <a:gd name="T8" fmla="*/ 256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6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6" y="473"/>
                  </a:cubicBezTo>
                  <a:cubicBezTo>
                    <a:pt x="298" y="473"/>
                    <a:pt x="379" y="408"/>
                    <a:pt x="398" y="378"/>
                  </a:cubicBezTo>
                  <a:cubicBezTo>
                    <a:pt x="415" y="351"/>
                    <a:pt x="513" y="0"/>
                    <a:pt x="256" y="0"/>
                  </a:cubicBezTo>
                  <a:close/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31"/>
            <p:cNvSpPr>
              <a:spLocks noEditPoints="1"/>
            </p:cNvSpPr>
            <p:nvPr/>
          </p:nvSpPr>
          <p:spPr bwMode="auto">
            <a:xfrm>
              <a:off x="5916613" y="2201069"/>
              <a:ext cx="625475" cy="582613"/>
            </a:xfrm>
            <a:custGeom>
              <a:avLst/>
              <a:gdLst>
                <a:gd name="T0" fmla="*/ 93 w 390"/>
                <a:gd name="T1" fmla="*/ 68 h 363"/>
                <a:gd name="T2" fmla="*/ 390 w 390"/>
                <a:gd name="T3" fmla="*/ 66 h 363"/>
                <a:gd name="T4" fmla="*/ 374 w 390"/>
                <a:gd name="T5" fmla="*/ 357 h 363"/>
                <a:gd name="T6" fmla="*/ 374 w 390"/>
                <a:gd name="T7" fmla="*/ 357 h 363"/>
                <a:gd name="T8" fmla="*/ 374 w 390"/>
                <a:gd name="T9" fmla="*/ 360 h 363"/>
                <a:gd name="T10" fmla="*/ 372 w 390"/>
                <a:gd name="T11" fmla="*/ 363 h 363"/>
                <a:gd name="T12" fmla="*/ 367 w 390"/>
                <a:gd name="T13" fmla="*/ 362 h 363"/>
                <a:gd name="T14" fmla="*/ 366 w 390"/>
                <a:gd name="T15" fmla="*/ 361 h 363"/>
                <a:gd name="T16" fmla="*/ 366 w 390"/>
                <a:gd name="T17" fmla="*/ 339 h 363"/>
                <a:gd name="T18" fmla="*/ 371 w 390"/>
                <a:gd name="T19" fmla="*/ 307 h 363"/>
                <a:gd name="T20" fmla="*/ 327 w 390"/>
                <a:gd name="T21" fmla="*/ 183 h 363"/>
                <a:gd name="T22" fmla="*/ 318 w 390"/>
                <a:gd name="T23" fmla="*/ 171 h 363"/>
                <a:gd name="T24" fmla="*/ 307 w 390"/>
                <a:gd name="T25" fmla="*/ 158 h 363"/>
                <a:gd name="T26" fmla="*/ 301 w 390"/>
                <a:gd name="T27" fmla="*/ 154 h 363"/>
                <a:gd name="T28" fmla="*/ 212 w 390"/>
                <a:gd name="T29" fmla="*/ 168 h 363"/>
                <a:gd name="T30" fmla="*/ 129 w 390"/>
                <a:gd name="T31" fmla="*/ 186 h 363"/>
                <a:gd name="T32" fmla="*/ 93 w 390"/>
                <a:gd name="T33" fmla="*/ 176 h 363"/>
                <a:gd name="T34" fmla="*/ 45 w 390"/>
                <a:gd name="T35" fmla="*/ 315 h 363"/>
                <a:gd name="T36" fmla="*/ 48 w 390"/>
                <a:gd name="T37" fmla="*/ 339 h 363"/>
                <a:gd name="T38" fmla="*/ 48 w 390"/>
                <a:gd name="T39" fmla="*/ 361 h 363"/>
                <a:gd name="T40" fmla="*/ 48 w 390"/>
                <a:gd name="T41" fmla="*/ 362 h 363"/>
                <a:gd name="T42" fmla="*/ 43 w 390"/>
                <a:gd name="T43" fmla="*/ 363 h 363"/>
                <a:gd name="T44" fmla="*/ 41 w 390"/>
                <a:gd name="T45" fmla="*/ 360 h 363"/>
                <a:gd name="T46" fmla="*/ 40 w 390"/>
                <a:gd name="T47" fmla="*/ 351 h 363"/>
                <a:gd name="T48" fmla="*/ 38 w 390"/>
                <a:gd name="T49" fmla="*/ 338 h 363"/>
                <a:gd name="T50" fmla="*/ 93 w 390"/>
                <a:gd name="T51" fmla="*/ 68 h 363"/>
                <a:gd name="T52" fmla="*/ 224 w 390"/>
                <a:gd name="T53" fmla="*/ 135 h 363"/>
                <a:gd name="T54" fmla="*/ 228 w 390"/>
                <a:gd name="T55" fmla="*/ 134 h 363"/>
                <a:gd name="T56" fmla="*/ 222 w 390"/>
                <a:gd name="T57" fmla="*/ 135 h 363"/>
                <a:gd name="T58" fmla="*/ 224 w 390"/>
                <a:gd name="T59" fmla="*/ 13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0" h="363">
                  <a:moveTo>
                    <a:pt x="93" y="68"/>
                  </a:moveTo>
                  <a:cubicBezTo>
                    <a:pt x="179" y="0"/>
                    <a:pt x="350" y="10"/>
                    <a:pt x="390" y="66"/>
                  </a:cubicBezTo>
                  <a:cubicBezTo>
                    <a:pt x="374" y="123"/>
                    <a:pt x="386" y="276"/>
                    <a:pt x="374" y="357"/>
                  </a:cubicBezTo>
                  <a:cubicBezTo>
                    <a:pt x="374" y="357"/>
                    <a:pt x="374" y="357"/>
                    <a:pt x="374" y="357"/>
                  </a:cubicBezTo>
                  <a:cubicBezTo>
                    <a:pt x="374" y="358"/>
                    <a:pt x="374" y="359"/>
                    <a:pt x="374" y="360"/>
                  </a:cubicBezTo>
                  <a:cubicBezTo>
                    <a:pt x="373" y="360"/>
                    <a:pt x="372" y="362"/>
                    <a:pt x="372" y="363"/>
                  </a:cubicBezTo>
                  <a:cubicBezTo>
                    <a:pt x="371" y="363"/>
                    <a:pt x="368" y="363"/>
                    <a:pt x="367" y="362"/>
                  </a:cubicBezTo>
                  <a:cubicBezTo>
                    <a:pt x="367" y="362"/>
                    <a:pt x="366" y="361"/>
                    <a:pt x="366" y="361"/>
                  </a:cubicBezTo>
                  <a:cubicBezTo>
                    <a:pt x="366" y="354"/>
                    <a:pt x="366" y="340"/>
                    <a:pt x="366" y="339"/>
                  </a:cubicBezTo>
                  <a:cubicBezTo>
                    <a:pt x="367" y="328"/>
                    <a:pt x="370" y="318"/>
                    <a:pt x="371" y="307"/>
                  </a:cubicBezTo>
                  <a:cubicBezTo>
                    <a:pt x="363" y="255"/>
                    <a:pt x="339" y="245"/>
                    <a:pt x="327" y="183"/>
                  </a:cubicBezTo>
                  <a:cubicBezTo>
                    <a:pt x="324" y="179"/>
                    <a:pt x="321" y="175"/>
                    <a:pt x="318" y="171"/>
                  </a:cubicBezTo>
                  <a:cubicBezTo>
                    <a:pt x="315" y="167"/>
                    <a:pt x="311" y="162"/>
                    <a:pt x="307" y="158"/>
                  </a:cubicBezTo>
                  <a:cubicBezTo>
                    <a:pt x="305" y="157"/>
                    <a:pt x="303" y="156"/>
                    <a:pt x="301" y="154"/>
                  </a:cubicBezTo>
                  <a:cubicBezTo>
                    <a:pt x="254" y="137"/>
                    <a:pt x="256" y="150"/>
                    <a:pt x="212" y="168"/>
                  </a:cubicBezTo>
                  <a:cubicBezTo>
                    <a:pt x="195" y="175"/>
                    <a:pt x="148" y="188"/>
                    <a:pt x="129" y="186"/>
                  </a:cubicBezTo>
                  <a:cubicBezTo>
                    <a:pt x="121" y="186"/>
                    <a:pt x="94" y="183"/>
                    <a:pt x="93" y="176"/>
                  </a:cubicBezTo>
                  <a:cubicBezTo>
                    <a:pt x="58" y="230"/>
                    <a:pt x="55" y="269"/>
                    <a:pt x="45" y="315"/>
                  </a:cubicBezTo>
                  <a:cubicBezTo>
                    <a:pt x="46" y="323"/>
                    <a:pt x="48" y="331"/>
                    <a:pt x="48" y="339"/>
                  </a:cubicBezTo>
                  <a:cubicBezTo>
                    <a:pt x="48" y="340"/>
                    <a:pt x="49" y="354"/>
                    <a:pt x="48" y="361"/>
                  </a:cubicBezTo>
                  <a:cubicBezTo>
                    <a:pt x="48" y="361"/>
                    <a:pt x="48" y="362"/>
                    <a:pt x="48" y="362"/>
                  </a:cubicBezTo>
                  <a:cubicBezTo>
                    <a:pt x="47" y="363"/>
                    <a:pt x="43" y="363"/>
                    <a:pt x="43" y="363"/>
                  </a:cubicBezTo>
                  <a:cubicBezTo>
                    <a:pt x="43" y="362"/>
                    <a:pt x="41" y="360"/>
                    <a:pt x="41" y="360"/>
                  </a:cubicBezTo>
                  <a:cubicBezTo>
                    <a:pt x="40" y="356"/>
                    <a:pt x="40" y="354"/>
                    <a:pt x="40" y="351"/>
                  </a:cubicBezTo>
                  <a:cubicBezTo>
                    <a:pt x="39" y="347"/>
                    <a:pt x="39" y="342"/>
                    <a:pt x="38" y="338"/>
                  </a:cubicBezTo>
                  <a:cubicBezTo>
                    <a:pt x="25" y="288"/>
                    <a:pt x="0" y="89"/>
                    <a:pt x="93" y="68"/>
                  </a:cubicBezTo>
                  <a:close/>
                  <a:moveTo>
                    <a:pt x="224" y="135"/>
                  </a:moveTo>
                  <a:cubicBezTo>
                    <a:pt x="225" y="135"/>
                    <a:pt x="227" y="134"/>
                    <a:pt x="228" y="134"/>
                  </a:cubicBezTo>
                  <a:cubicBezTo>
                    <a:pt x="226" y="134"/>
                    <a:pt x="224" y="135"/>
                    <a:pt x="222" y="135"/>
                  </a:cubicBezTo>
                  <a:cubicBezTo>
                    <a:pt x="222" y="135"/>
                    <a:pt x="223" y="135"/>
                    <a:pt x="224" y="135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32"/>
            <p:cNvSpPr>
              <a:spLocks/>
            </p:cNvSpPr>
            <p:nvPr/>
          </p:nvSpPr>
          <p:spPr bwMode="auto">
            <a:xfrm>
              <a:off x="6245225" y="305038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33"/>
            <p:cNvSpPr>
              <a:spLocks/>
            </p:cNvSpPr>
            <p:nvPr/>
          </p:nvSpPr>
          <p:spPr bwMode="auto">
            <a:xfrm>
              <a:off x="6245225" y="305038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34"/>
            <p:cNvSpPr>
              <a:spLocks/>
            </p:cNvSpPr>
            <p:nvPr/>
          </p:nvSpPr>
          <p:spPr bwMode="auto">
            <a:xfrm>
              <a:off x="6110288" y="30456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0A88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35"/>
            <p:cNvSpPr>
              <a:spLocks/>
            </p:cNvSpPr>
            <p:nvPr/>
          </p:nvSpPr>
          <p:spPr bwMode="auto">
            <a:xfrm>
              <a:off x="6110288" y="304561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85 w 169"/>
                <a:gd name="T11" fmla="*/ 108 h 108"/>
                <a:gd name="T12" fmla="*/ 169 w 169"/>
                <a:gd name="T13" fmla="*/ 3 h 108"/>
                <a:gd name="T14" fmla="*/ 169 w 169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36"/>
            <p:cNvSpPr>
              <a:spLocks noEditPoints="1"/>
            </p:cNvSpPr>
            <p:nvPr/>
          </p:nvSpPr>
          <p:spPr bwMode="auto">
            <a:xfrm>
              <a:off x="6219825" y="332978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37"/>
            <p:cNvSpPr>
              <a:spLocks noEditPoints="1"/>
            </p:cNvSpPr>
            <p:nvPr/>
          </p:nvSpPr>
          <p:spPr bwMode="auto">
            <a:xfrm>
              <a:off x="6219825" y="332978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38"/>
            <p:cNvSpPr>
              <a:spLocks noChangeArrowheads="1"/>
            </p:cNvSpPr>
            <p:nvPr/>
          </p:nvSpPr>
          <p:spPr bwMode="auto">
            <a:xfrm>
              <a:off x="6219825" y="3329782"/>
              <a:ext cx="49213" cy="1588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39"/>
            <p:cNvSpPr>
              <a:spLocks noChangeArrowheads="1"/>
            </p:cNvSpPr>
            <p:nvPr/>
          </p:nvSpPr>
          <p:spPr bwMode="auto">
            <a:xfrm>
              <a:off x="6219825" y="3329782"/>
              <a:ext cx="4921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40"/>
            <p:cNvSpPr>
              <a:spLocks/>
            </p:cNvSpPr>
            <p:nvPr/>
          </p:nvSpPr>
          <p:spPr bwMode="auto">
            <a:xfrm>
              <a:off x="3990975" y="257254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41"/>
            <p:cNvSpPr>
              <a:spLocks/>
            </p:cNvSpPr>
            <p:nvPr/>
          </p:nvSpPr>
          <p:spPr bwMode="auto">
            <a:xfrm>
              <a:off x="3990975" y="2572544"/>
              <a:ext cx="1246188" cy="565150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10" y="133"/>
                  </a:cubicBezTo>
                  <a:cubicBezTo>
                    <a:pt x="689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42"/>
            <p:cNvSpPr>
              <a:spLocks/>
            </p:cNvSpPr>
            <p:nvPr/>
          </p:nvSpPr>
          <p:spPr bwMode="auto">
            <a:xfrm>
              <a:off x="4479925" y="2167732"/>
              <a:ext cx="268288" cy="558800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43"/>
            <p:cNvSpPr>
              <a:spLocks/>
            </p:cNvSpPr>
            <p:nvPr/>
          </p:nvSpPr>
          <p:spPr bwMode="auto">
            <a:xfrm>
              <a:off x="4303713" y="2131219"/>
              <a:ext cx="112713" cy="163513"/>
            </a:xfrm>
            <a:custGeom>
              <a:avLst/>
              <a:gdLst>
                <a:gd name="T0" fmla="*/ 19 w 70"/>
                <a:gd name="T1" fmla="*/ 5 h 102"/>
                <a:gd name="T2" fmla="*/ 61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19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19" y="5"/>
                  </a:moveTo>
                  <a:cubicBezTo>
                    <a:pt x="34" y="0"/>
                    <a:pt x="53" y="17"/>
                    <a:pt x="61" y="42"/>
                  </a:cubicBezTo>
                  <a:cubicBezTo>
                    <a:pt x="70" y="67"/>
                    <a:pt x="64" y="92"/>
                    <a:pt x="50" y="97"/>
                  </a:cubicBezTo>
                  <a:cubicBezTo>
                    <a:pt x="35" y="102"/>
                    <a:pt x="16" y="85"/>
                    <a:pt x="8" y="60"/>
                  </a:cubicBezTo>
                  <a:cubicBezTo>
                    <a:pt x="0" y="34"/>
                    <a:pt x="5" y="10"/>
                    <a:pt x="19" y="5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44"/>
            <p:cNvSpPr>
              <a:spLocks/>
            </p:cNvSpPr>
            <p:nvPr/>
          </p:nvSpPr>
          <p:spPr bwMode="auto">
            <a:xfrm>
              <a:off x="4811713" y="2131219"/>
              <a:ext cx="111125" cy="163513"/>
            </a:xfrm>
            <a:custGeom>
              <a:avLst/>
              <a:gdLst>
                <a:gd name="T0" fmla="*/ 50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7"/>
                    <a:pt x="5" y="92"/>
                    <a:pt x="20" y="97"/>
                  </a:cubicBezTo>
                  <a:cubicBezTo>
                    <a:pt x="35" y="102"/>
                    <a:pt x="54" y="85"/>
                    <a:pt x="62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45"/>
            <p:cNvSpPr>
              <a:spLocks/>
            </p:cNvSpPr>
            <p:nvPr/>
          </p:nvSpPr>
          <p:spPr bwMode="auto">
            <a:xfrm>
              <a:off x="4556125" y="2702719"/>
              <a:ext cx="115888" cy="112713"/>
            </a:xfrm>
            <a:custGeom>
              <a:avLst/>
              <a:gdLst>
                <a:gd name="T0" fmla="*/ 0 w 72"/>
                <a:gd name="T1" fmla="*/ 39 h 70"/>
                <a:gd name="T2" fmla="*/ 21 w 72"/>
                <a:gd name="T3" fmla="*/ 70 h 70"/>
                <a:gd name="T4" fmla="*/ 52 w 72"/>
                <a:gd name="T5" fmla="*/ 70 h 70"/>
                <a:gd name="T6" fmla="*/ 72 w 72"/>
                <a:gd name="T7" fmla="*/ 39 h 70"/>
                <a:gd name="T8" fmla="*/ 37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31" y="70"/>
                    <a:pt x="42" y="70"/>
                    <a:pt x="52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46"/>
            <p:cNvSpPr>
              <a:spLocks/>
            </p:cNvSpPr>
            <p:nvPr/>
          </p:nvSpPr>
          <p:spPr bwMode="auto">
            <a:xfrm>
              <a:off x="4543425" y="281543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47"/>
            <p:cNvSpPr>
              <a:spLocks/>
            </p:cNvSpPr>
            <p:nvPr/>
          </p:nvSpPr>
          <p:spPr bwMode="auto">
            <a:xfrm>
              <a:off x="4543425" y="2815432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0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0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48"/>
            <p:cNvSpPr>
              <a:spLocks/>
            </p:cNvSpPr>
            <p:nvPr/>
          </p:nvSpPr>
          <p:spPr bwMode="auto">
            <a:xfrm>
              <a:off x="4468813" y="253603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49"/>
            <p:cNvSpPr>
              <a:spLocks/>
            </p:cNvSpPr>
            <p:nvPr/>
          </p:nvSpPr>
          <p:spPr bwMode="auto">
            <a:xfrm>
              <a:off x="4468813" y="2536032"/>
              <a:ext cx="146050" cy="282575"/>
            </a:xfrm>
            <a:custGeom>
              <a:avLst/>
              <a:gdLst>
                <a:gd name="T0" fmla="*/ 7 w 92"/>
                <a:gd name="T1" fmla="*/ 0 h 178"/>
                <a:gd name="T2" fmla="*/ 0 w 92"/>
                <a:gd name="T3" fmla="*/ 28 h 178"/>
                <a:gd name="T4" fmla="*/ 20 w 92"/>
                <a:gd name="T5" fmla="*/ 178 h 178"/>
                <a:gd name="T6" fmla="*/ 92 w 92"/>
                <a:gd name="T7" fmla="*/ 105 h 178"/>
                <a:gd name="T8" fmla="*/ 7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7" y="0"/>
                  </a:moveTo>
                  <a:lnTo>
                    <a:pt x="0" y="28"/>
                  </a:lnTo>
                  <a:lnTo>
                    <a:pt x="20" y="178"/>
                  </a:lnTo>
                  <a:lnTo>
                    <a:pt x="92" y="10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50"/>
            <p:cNvSpPr>
              <a:spLocks/>
            </p:cNvSpPr>
            <p:nvPr/>
          </p:nvSpPr>
          <p:spPr bwMode="auto">
            <a:xfrm>
              <a:off x="4479925" y="2480469"/>
              <a:ext cx="268288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3" y="58"/>
                  </a:cubicBezTo>
                  <a:cubicBezTo>
                    <a:pt x="84" y="58"/>
                    <a:pt x="85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AE9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51"/>
            <p:cNvSpPr>
              <a:spLocks/>
            </p:cNvSpPr>
            <p:nvPr/>
          </p:nvSpPr>
          <p:spPr bwMode="auto">
            <a:xfrm>
              <a:off x="4202113" y="1783557"/>
              <a:ext cx="823913" cy="758825"/>
            </a:xfrm>
            <a:custGeom>
              <a:avLst/>
              <a:gdLst>
                <a:gd name="T0" fmla="*/ 256 w 513"/>
                <a:gd name="T1" fmla="*/ 0 h 473"/>
                <a:gd name="T2" fmla="*/ 115 w 513"/>
                <a:gd name="T3" fmla="*/ 378 h 473"/>
                <a:gd name="T4" fmla="*/ 256 w 513"/>
                <a:gd name="T5" fmla="*/ 473 h 473"/>
                <a:gd name="T6" fmla="*/ 398 w 513"/>
                <a:gd name="T7" fmla="*/ 378 h 473"/>
                <a:gd name="T8" fmla="*/ 256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6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4" y="408"/>
                    <a:pt x="215" y="473"/>
                    <a:pt x="256" y="473"/>
                  </a:cubicBezTo>
                  <a:cubicBezTo>
                    <a:pt x="298" y="473"/>
                    <a:pt x="379" y="408"/>
                    <a:pt x="398" y="378"/>
                  </a:cubicBezTo>
                  <a:cubicBezTo>
                    <a:pt x="415" y="351"/>
                    <a:pt x="513" y="0"/>
                    <a:pt x="256" y="0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52"/>
            <p:cNvSpPr>
              <a:spLocks noEditPoints="1"/>
            </p:cNvSpPr>
            <p:nvPr/>
          </p:nvSpPr>
          <p:spPr bwMode="auto">
            <a:xfrm>
              <a:off x="4319588" y="1670844"/>
              <a:ext cx="633413" cy="598488"/>
            </a:xfrm>
            <a:custGeom>
              <a:avLst/>
              <a:gdLst>
                <a:gd name="T0" fmla="*/ 302 w 394"/>
                <a:gd name="T1" fmla="*/ 78 h 373"/>
                <a:gd name="T2" fmla="*/ 0 w 394"/>
                <a:gd name="T3" fmla="*/ 156 h 373"/>
                <a:gd name="T4" fmla="*/ 20 w 394"/>
                <a:gd name="T5" fmla="*/ 367 h 373"/>
                <a:gd name="T6" fmla="*/ 20 w 394"/>
                <a:gd name="T7" fmla="*/ 367 h 373"/>
                <a:gd name="T8" fmla="*/ 21 w 394"/>
                <a:gd name="T9" fmla="*/ 370 h 373"/>
                <a:gd name="T10" fmla="*/ 23 w 394"/>
                <a:gd name="T11" fmla="*/ 373 h 373"/>
                <a:gd name="T12" fmla="*/ 27 w 394"/>
                <a:gd name="T13" fmla="*/ 372 h 373"/>
                <a:gd name="T14" fmla="*/ 28 w 394"/>
                <a:gd name="T15" fmla="*/ 371 h 373"/>
                <a:gd name="T16" fmla="*/ 28 w 394"/>
                <a:gd name="T17" fmla="*/ 349 h 373"/>
                <a:gd name="T18" fmla="*/ 27 w 394"/>
                <a:gd name="T19" fmla="*/ 316 h 373"/>
                <a:gd name="T20" fmla="*/ 56 w 394"/>
                <a:gd name="T21" fmla="*/ 212 h 373"/>
                <a:gd name="T22" fmla="*/ 76 w 394"/>
                <a:gd name="T23" fmla="*/ 188 h 373"/>
                <a:gd name="T24" fmla="*/ 183 w 394"/>
                <a:gd name="T25" fmla="*/ 218 h 373"/>
                <a:gd name="T26" fmla="*/ 243 w 394"/>
                <a:gd name="T27" fmla="*/ 225 h 373"/>
                <a:gd name="T28" fmla="*/ 301 w 394"/>
                <a:gd name="T29" fmla="*/ 186 h 373"/>
                <a:gd name="T30" fmla="*/ 350 w 394"/>
                <a:gd name="T31" fmla="*/ 325 h 373"/>
                <a:gd name="T32" fmla="*/ 346 w 394"/>
                <a:gd name="T33" fmla="*/ 349 h 373"/>
                <a:gd name="T34" fmla="*/ 346 w 394"/>
                <a:gd name="T35" fmla="*/ 371 h 373"/>
                <a:gd name="T36" fmla="*/ 347 w 394"/>
                <a:gd name="T37" fmla="*/ 372 h 373"/>
                <a:gd name="T38" fmla="*/ 351 w 394"/>
                <a:gd name="T39" fmla="*/ 373 h 373"/>
                <a:gd name="T40" fmla="*/ 353 w 394"/>
                <a:gd name="T41" fmla="*/ 370 h 373"/>
                <a:gd name="T42" fmla="*/ 354 w 394"/>
                <a:gd name="T43" fmla="*/ 361 h 373"/>
                <a:gd name="T44" fmla="*/ 356 w 394"/>
                <a:gd name="T45" fmla="*/ 348 h 373"/>
                <a:gd name="T46" fmla="*/ 302 w 394"/>
                <a:gd name="T47" fmla="*/ 78 h 373"/>
                <a:gd name="T48" fmla="*/ 170 w 394"/>
                <a:gd name="T49" fmla="*/ 145 h 373"/>
                <a:gd name="T50" fmla="*/ 166 w 394"/>
                <a:gd name="T51" fmla="*/ 144 h 373"/>
                <a:gd name="T52" fmla="*/ 173 w 394"/>
                <a:gd name="T53" fmla="*/ 145 h 373"/>
                <a:gd name="T54" fmla="*/ 170 w 394"/>
                <a:gd name="T55" fmla="*/ 14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4" h="373">
                  <a:moveTo>
                    <a:pt x="302" y="78"/>
                  </a:moveTo>
                  <a:cubicBezTo>
                    <a:pt x="213" y="0"/>
                    <a:pt x="40" y="100"/>
                    <a:pt x="0" y="156"/>
                  </a:cubicBezTo>
                  <a:cubicBezTo>
                    <a:pt x="16" y="213"/>
                    <a:pt x="8" y="286"/>
                    <a:pt x="20" y="367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0" y="368"/>
                    <a:pt x="21" y="369"/>
                    <a:pt x="21" y="370"/>
                  </a:cubicBezTo>
                  <a:cubicBezTo>
                    <a:pt x="21" y="370"/>
                    <a:pt x="22" y="372"/>
                    <a:pt x="23" y="373"/>
                  </a:cubicBezTo>
                  <a:cubicBezTo>
                    <a:pt x="23" y="373"/>
                    <a:pt x="26" y="373"/>
                    <a:pt x="27" y="372"/>
                  </a:cubicBezTo>
                  <a:cubicBezTo>
                    <a:pt x="28" y="372"/>
                    <a:pt x="28" y="371"/>
                    <a:pt x="28" y="371"/>
                  </a:cubicBezTo>
                  <a:cubicBezTo>
                    <a:pt x="28" y="364"/>
                    <a:pt x="28" y="350"/>
                    <a:pt x="28" y="349"/>
                  </a:cubicBezTo>
                  <a:cubicBezTo>
                    <a:pt x="27" y="338"/>
                    <a:pt x="29" y="327"/>
                    <a:pt x="27" y="316"/>
                  </a:cubicBezTo>
                  <a:cubicBezTo>
                    <a:pt x="35" y="265"/>
                    <a:pt x="28" y="263"/>
                    <a:pt x="56" y="212"/>
                  </a:cubicBezTo>
                  <a:cubicBezTo>
                    <a:pt x="59" y="207"/>
                    <a:pt x="74" y="190"/>
                    <a:pt x="76" y="188"/>
                  </a:cubicBezTo>
                  <a:cubicBezTo>
                    <a:pt x="122" y="171"/>
                    <a:pt x="139" y="200"/>
                    <a:pt x="183" y="218"/>
                  </a:cubicBezTo>
                  <a:cubicBezTo>
                    <a:pt x="199" y="225"/>
                    <a:pt x="225" y="225"/>
                    <a:pt x="243" y="225"/>
                  </a:cubicBezTo>
                  <a:cubicBezTo>
                    <a:pt x="272" y="225"/>
                    <a:pt x="300" y="193"/>
                    <a:pt x="301" y="186"/>
                  </a:cubicBezTo>
                  <a:cubicBezTo>
                    <a:pt x="336" y="240"/>
                    <a:pt x="340" y="279"/>
                    <a:pt x="350" y="325"/>
                  </a:cubicBezTo>
                  <a:cubicBezTo>
                    <a:pt x="348" y="333"/>
                    <a:pt x="347" y="341"/>
                    <a:pt x="346" y="349"/>
                  </a:cubicBezTo>
                  <a:cubicBezTo>
                    <a:pt x="346" y="350"/>
                    <a:pt x="346" y="364"/>
                    <a:pt x="346" y="371"/>
                  </a:cubicBezTo>
                  <a:cubicBezTo>
                    <a:pt x="346" y="371"/>
                    <a:pt x="346" y="372"/>
                    <a:pt x="347" y="372"/>
                  </a:cubicBezTo>
                  <a:cubicBezTo>
                    <a:pt x="348" y="373"/>
                    <a:pt x="351" y="373"/>
                    <a:pt x="351" y="373"/>
                  </a:cubicBezTo>
                  <a:cubicBezTo>
                    <a:pt x="352" y="372"/>
                    <a:pt x="353" y="370"/>
                    <a:pt x="353" y="370"/>
                  </a:cubicBezTo>
                  <a:cubicBezTo>
                    <a:pt x="354" y="366"/>
                    <a:pt x="354" y="364"/>
                    <a:pt x="354" y="361"/>
                  </a:cubicBezTo>
                  <a:cubicBezTo>
                    <a:pt x="355" y="357"/>
                    <a:pt x="356" y="352"/>
                    <a:pt x="356" y="348"/>
                  </a:cubicBezTo>
                  <a:cubicBezTo>
                    <a:pt x="369" y="298"/>
                    <a:pt x="394" y="99"/>
                    <a:pt x="302" y="78"/>
                  </a:cubicBezTo>
                  <a:close/>
                  <a:moveTo>
                    <a:pt x="170" y="145"/>
                  </a:moveTo>
                  <a:cubicBezTo>
                    <a:pt x="169" y="145"/>
                    <a:pt x="168" y="144"/>
                    <a:pt x="166" y="144"/>
                  </a:cubicBezTo>
                  <a:cubicBezTo>
                    <a:pt x="168" y="144"/>
                    <a:pt x="170" y="145"/>
                    <a:pt x="173" y="145"/>
                  </a:cubicBezTo>
                  <a:cubicBezTo>
                    <a:pt x="172" y="145"/>
                    <a:pt x="171" y="145"/>
                    <a:pt x="170" y="145"/>
                  </a:cubicBezTo>
                  <a:close/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53"/>
            <p:cNvSpPr>
              <a:spLocks noEditPoints="1"/>
            </p:cNvSpPr>
            <p:nvPr/>
          </p:nvSpPr>
          <p:spPr bwMode="auto">
            <a:xfrm>
              <a:off x="3124200" y="1610519"/>
              <a:ext cx="647700" cy="598488"/>
            </a:xfrm>
            <a:custGeom>
              <a:avLst/>
              <a:gdLst>
                <a:gd name="T0" fmla="*/ 95 w 404"/>
                <a:gd name="T1" fmla="*/ 78 h 373"/>
                <a:gd name="T2" fmla="*/ 404 w 404"/>
                <a:gd name="T3" fmla="*/ 156 h 373"/>
                <a:gd name="T4" fmla="*/ 383 w 404"/>
                <a:gd name="T5" fmla="*/ 367 h 373"/>
                <a:gd name="T6" fmla="*/ 383 w 404"/>
                <a:gd name="T7" fmla="*/ 367 h 373"/>
                <a:gd name="T8" fmla="*/ 382 w 404"/>
                <a:gd name="T9" fmla="*/ 369 h 373"/>
                <a:gd name="T10" fmla="*/ 380 w 404"/>
                <a:gd name="T11" fmla="*/ 372 h 373"/>
                <a:gd name="T12" fmla="*/ 376 w 404"/>
                <a:gd name="T13" fmla="*/ 372 h 373"/>
                <a:gd name="T14" fmla="*/ 375 w 404"/>
                <a:gd name="T15" fmla="*/ 371 h 373"/>
                <a:gd name="T16" fmla="*/ 375 w 404"/>
                <a:gd name="T17" fmla="*/ 349 h 373"/>
                <a:gd name="T18" fmla="*/ 376 w 404"/>
                <a:gd name="T19" fmla="*/ 316 h 373"/>
                <a:gd name="T20" fmla="*/ 346 w 404"/>
                <a:gd name="T21" fmla="*/ 211 h 373"/>
                <a:gd name="T22" fmla="*/ 326 w 404"/>
                <a:gd name="T23" fmla="*/ 188 h 373"/>
                <a:gd name="T24" fmla="*/ 217 w 404"/>
                <a:gd name="T25" fmla="*/ 217 h 373"/>
                <a:gd name="T26" fmla="*/ 154 w 404"/>
                <a:gd name="T27" fmla="*/ 225 h 373"/>
                <a:gd name="T28" fmla="*/ 95 w 404"/>
                <a:gd name="T29" fmla="*/ 186 h 373"/>
                <a:gd name="T30" fmla="*/ 45 w 404"/>
                <a:gd name="T31" fmla="*/ 325 h 373"/>
                <a:gd name="T32" fmla="*/ 49 w 404"/>
                <a:gd name="T33" fmla="*/ 349 h 373"/>
                <a:gd name="T34" fmla="*/ 49 w 404"/>
                <a:gd name="T35" fmla="*/ 371 h 373"/>
                <a:gd name="T36" fmla="*/ 48 w 404"/>
                <a:gd name="T37" fmla="*/ 372 h 373"/>
                <a:gd name="T38" fmla="*/ 44 w 404"/>
                <a:gd name="T39" fmla="*/ 372 h 373"/>
                <a:gd name="T40" fmla="*/ 42 w 404"/>
                <a:gd name="T41" fmla="*/ 369 h 373"/>
                <a:gd name="T42" fmla="*/ 41 w 404"/>
                <a:gd name="T43" fmla="*/ 361 h 373"/>
                <a:gd name="T44" fmla="*/ 39 w 404"/>
                <a:gd name="T45" fmla="*/ 348 h 373"/>
                <a:gd name="T46" fmla="*/ 95 w 404"/>
                <a:gd name="T47" fmla="*/ 78 h 373"/>
                <a:gd name="T48" fmla="*/ 229 w 404"/>
                <a:gd name="T49" fmla="*/ 145 h 373"/>
                <a:gd name="T50" fmla="*/ 233 w 404"/>
                <a:gd name="T51" fmla="*/ 143 h 373"/>
                <a:gd name="T52" fmla="*/ 227 w 404"/>
                <a:gd name="T53" fmla="*/ 145 h 373"/>
                <a:gd name="T54" fmla="*/ 229 w 404"/>
                <a:gd name="T55" fmla="*/ 14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373">
                  <a:moveTo>
                    <a:pt x="95" y="78"/>
                  </a:moveTo>
                  <a:cubicBezTo>
                    <a:pt x="185" y="0"/>
                    <a:pt x="362" y="99"/>
                    <a:pt x="404" y="156"/>
                  </a:cubicBezTo>
                  <a:cubicBezTo>
                    <a:pt x="387" y="213"/>
                    <a:pt x="395" y="286"/>
                    <a:pt x="383" y="367"/>
                  </a:cubicBezTo>
                  <a:cubicBezTo>
                    <a:pt x="383" y="367"/>
                    <a:pt x="383" y="367"/>
                    <a:pt x="383" y="367"/>
                  </a:cubicBezTo>
                  <a:cubicBezTo>
                    <a:pt x="383" y="368"/>
                    <a:pt x="383" y="368"/>
                    <a:pt x="382" y="369"/>
                  </a:cubicBezTo>
                  <a:cubicBezTo>
                    <a:pt x="382" y="370"/>
                    <a:pt x="381" y="372"/>
                    <a:pt x="380" y="372"/>
                  </a:cubicBezTo>
                  <a:cubicBezTo>
                    <a:pt x="380" y="373"/>
                    <a:pt x="377" y="372"/>
                    <a:pt x="376" y="372"/>
                  </a:cubicBezTo>
                  <a:cubicBezTo>
                    <a:pt x="375" y="372"/>
                    <a:pt x="375" y="371"/>
                    <a:pt x="375" y="371"/>
                  </a:cubicBezTo>
                  <a:cubicBezTo>
                    <a:pt x="375" y="364"/>
                    <a:pt x="375" y="349"/>
                    <a:pt x="375" y="349"/>
                  </a:cubicBezTo>
                  <a:cubicBezTo>
                    <a:pt x="376" y="338"/>
                    <a:pt x="374" y="327"/>
                    <a:pt x="376" y="316"/>
                  </a:cubicBezTo>
                  <a:cubicBezTo>
                    <a:pt x="368" y="265"/>
                    <a:pt x="375" y="263"/>
                    <a:pt x="346" y="211"/>
                  </a:cubicBezTo>
                  <a:cubicBezTo>
                    <a:pt x="343" y="207"/>
                    <a:pt x="328" y="190"/>
                    <a:pt x="326" y="188"/>
                  </a:cubicBezTo>
                  <a:cubicBezTo>
                    <a:pt x="278" y="171"/>
                    <a:pt x="262" y="200"/>
                    <a:pt x="217" y="217"/>
                  </a:cubicBezTo>
                  <a:cubicBezTo>
                    <a:pt x="199" y="224"/>
                    <a:pt x="173" y="225"/>
                    <a:pt x="154" y="225"/>
                  </a:cubicBezTo>
                  <a:cubicBezTo>
                    <a:pt x="125" y="225"/>
                    <a:pt x="96" y="193"/>
                    <a:pt x="95" y="186"/>
                  </a:cubicBezTo>
                  <a:cubicBezTo>
                    <a:pt x="59" y="240"/>
                    <a:pt x="56" y="279"/>
                    <a:pt x="45" y="325"/>
                  </a:cubicBezTo>
                  <a:cubicBezTo>
                    <a:pt x="47" y="333"/>
                    <a:pt x="48" y="341"/>
                    <a:pt x="49" y="349"/>
                  </a:cubicBezTo>
                  <a:cubicBezTo>
                    <a:pt x="49" y="349"/>
                    <a:pt x="50" y="364"/>
                    <a:pt x="49" y="371"/>
                  </a:cubicBezTo>
                  <a:cubicBezTo>
                    <a:pt x="49" y="371"/>
                    <a:pt x="49" y="372"/>
                    <a:pt x="48" y="372"/>
                  </a:cubicBezTo>
                  <a:cubicBezTo>
                    <a:pt x="47" y="372"/>
                    <a:pt x="44" y="373"/>
                    <a:pt x="44" y="372"/>
                  </a:cubicBezTo>
                  <a:cubicBezTo>
                    <a:pt x="43" y="372"/>
                    <a:pt x="42" y="370"/>
                    <a:pt x="42" y="369"/>
                  </a:cubicBezTo>
                  <a:cubicBezTo>
                    <a:pt x="41" y="366"/>
                    <a:pt x="41" y="364"/>
                    <a:pt x="41" y="361"/>
                  </a:cubicBezTo>
                  <a:cubicBezTo>
                    <a:pt x="40" y="356"/>
                    <a:pt x="39" y="352"/>
                    <a:pt x="39" y="348"/>
                  </a:cubicBezTo>
                  <a:cubicBezTo>
                    <a:pt x="25" y="298"/>
                    <a:pt x="0" y="99"/>
                    <a:pt x="95" y="78"/>
                  </a:cubicBezTo>
                  <a:close/>
                  <a:moveTo>
                    <a:pt x="229" y="145"/>
                  </a:moveTo>
                  <a:cubicBezTo>
                    <a:pt x="230" y="144"/>
                    <a:pt x="232" y="144"/>
                    <a:pt x="233" y="143"/>
                  </a:cubicBezTo>
                  <a:cubicBezTo>
                    <a:pt x="231" y="144"/>
                    <a:pt x="229" y="145"/>
                    <a:pt x="227" y="145"/>
                  </a:cubicBezTo>
                  <a:cubicBezTo>
                    <a:pt x="228" y="145"/>
                    <a:pt x="228" y="145"/>
                    <a:pt x="229" y="145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54"/>
            <p:cNvSpPr>
              <a:spLocks/>
            </p:cNvSpPr>
            <p:nvPr/>
          </p:nvSpPr>
          <p:spPr bwMode="auto">
            <a:xfrm>
              <a:off x="4614863" y="253603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55"/>
            <p:cNvSpPr>
              <a:spLocks/>
            </p:cNvSpPr>
            <p:nvPr/>
          </p:nvSpPr>
          <p:spPr bwMode="auto">
            <a:xfrm>
              <a:off x="4614863" y="2536032"/>
              <a:ext cx="141288" cy="284163"/>
            </a:xfrm>
            <a:custGeom>
              <a:avLst/>
              <a:gdLst>
                <a:gd name="T0" fmla="*/ 84 w 89"/>
                <a:gd name="T1" fmla="*/ 0 h 179"/>
                <a:gd name="T2" fmla="*/ 89 w 89"/>
                <a:gd name="T3" fmla="*/ 28 h 179"/>
                <a:gd name="T4" fmla="*/ 70 w 89"/>
                <a:gd name="T5" fmla="*/ 179 h 179"/>
                <a:gd name="T6" fmla="*/ 0 w 89"/>
                <a:gd name="T7" fmla="*/ 105 h 179"/>
                <a:gd name="T8" fmla="*/ 84 w 89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79">
                  <a:moveTo>
                    <a:pt x="84" y="0"/>
                  </a:moveTo>
                  <a:lnTo>
                    <a:pt x="89" y="28"/>
                  </a:lnTo>
                  <a:lnTo>
                    <a:pt x="70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56"/>
            <p:cNvSpPr>
              <a:spLocks/>
            </p:cNvSpPr>
            <p:nvPr/>
          </p:nvSpPr>
          <p:spPr bwMode="auto">
            <a:xfrm>
              <a:off x="4479925" y="253126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169 w 169"/>
                <a:gd name="T11" fmla="*/ 3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E9CEB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57"/>
            <p:cNvSpPr>
              <a:spLocks/>
            </p:cNvSpPr>
            <p:nvPr/>
          </p:nvSpPr>
          <p:spPr bwMode="auto">
            <a:xfrm>
              <a:off x="4479925" y="2531269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3 h 108"/>
                <a:gd name="T8" fmla="*/ 85 w 169"/>
                <a:gd name="T9" fmla="*/ 108 h 108"/>
                <a:gd name="T10" fmla="*/ 169 w 169"/>
                <a:gd name="T11" fmla="*/ 3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5" y="108"/>
                  </a:lnTo>
                  <a:lnTo>
                    <a:pt x="169" y="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58"/>
            <p:cNvSpPr>
              <a:spLocks noEditPoints="1"/>
            </p:cNvSpPr>
            <p:nvPr/>
          </p:nvSpPr>
          <p:spPr bwMode="auto">
            <a:xfrm>
              <a:off x="4589463" y="281543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8829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59"/>
            <p:cNvSpPr>
              <a:spLocks noEditPoints="1"/>
            </p:cNvSpPr>
            <p:nvPr/>
          </p:nvSpPr>
          <p:spPr bwMode="auto">
            <a:xfrm>
              <a:off x="4589463" y="2815432"/>
              <a:ext cx="49213" cy="1588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1 h 1"/>
                <a:gd name="T4" fmla="*/ 0 w 31"/>
                <a:gd name="T5" fmla="*/ 1 h 1"/>
                <a:gd name="T6" fmla="*/ 0 w 31"/>
                <a:gd name="T7" fmla="*/ 0 h 1"/>
                <a:gd name="T8" fmla="*/ 31 w 31"/>
                <a:gd name="T9" fmla="*/ 0 h 1"/>
                <a:gd name="T10" fmla="*/ 31 w 31"/>
                <a:gd name="T11" fmla="*/ 0 h 1"/>
                <a:gd name="T12" fmla="*/ 31 w 31"/>
                <a:gd name="T13" fmla="*/ 1 h 1"/>
                <a:gd name="T14" fmla="*/ 31 w 31"/>
                <a:gd name="T15" fmla="*/ 1 h 1"/>
                <a:gd name="T16" fmla="*/ 31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31" y="0"/>
                  </a:moveTo>
                  <a:lnTo>
                    <a:pt x="3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60"/>
            <p:cNvSpPr>
              <a:spLocks noChangeArrowheads="1"/>
            </p:cNvSpPr>
            <p:nvPr/>
          </p:nvSpPr>
          <p:spPr bwMode="auto">
            <a:xfrm>
              <a:off x="4589463" y="2815432"/>
              <a:ext cx="49213" cy="1588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61"/>
            <p:cNvSpPr>
              <a:spLocks noChangeArrowheads="1"/>
            </p:cNvSpPr>
            <p:nvPr/>
          </p:nvSpPr>
          <p:spPr bwMode="auto">
            <a:xfrm>
              <a:off x="4589463" y="2815432"/>
              <a:ext cx="4921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62"/>
            <p:cNvSpPr>
              <a:spLocks/>
            </p:cNvSpPr>
            <p:nvPr/>
          </p:nvSpPr>
          <p:spPr bwMode="auto">
            <a:xfrm>
              <a:off x="5054600" y="2539207"/>
              <a:ext cx="796925" cy="1042988"/>
            </a:xfrm>
            <a:custGeom>
              <a:avLst/>
              <a:gdLst>
                <a:gd name="T0" fmla="*/ 179 w 496"/>
                <a:gd name="T1" fmla="*/ 59 h 650"/>
                <a:gd name="T2" fmla="*/ 401 w 496"/>
                <a:gd name="T3" fmla="*/ 112 h 650"/>
                <a:gd name="T4" fmla="*/ 463 w 496"/>
                <a:gd name="T5" fmla="*/ 303 h 650"/>
                <a:gd name="T6" fmla="*/ 442 w 496"/>
                <a:gd name="T7" fmla="*/ 442 h 650"/>
                <a:gd name="T8" fmla="*/ 440 w 496"/>
                <a:gd name="T9" fmla="*/ 495 h 650"/>
                <a:gd name="T10" fmla="*/ 237 w 496"/>
                <a:gd name="T11" fmla="*/ 649 h 650"/>
                <a:gd name="T12" fmla="*/ 54 w 496"/>
                <a:gd name="T13" fmla="*/ 499 h 650"/>
                <a:gd name="T14" fmla="*/ 58 w 496"/>
                <a:gd name="T15" fmla="*/ 446 h 650"/>
                <a:gd name="T16" fmla="*/ 38 w 496"/>
                <a:gd name="T17" fmla="*/ 295 h 650"/>
                <a:gd name="T18" fmla="*/ 179 w 496"/>
                <a:gd name="T19" fmla="*/ 5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650">
                  <a:moveTo>
                    <a:pt x="179" y="59"/>
                  </a:moveTo>
                  <a:cubicBezTo>
                    <a:pt x="197" y="27"/>
                    <a:pt x="342" y="0"/>
                    <a:pt x="401" y="112"/>
                  </a:cubicBezTo>
                  <a:cubicBezTo>
                    <a:pt x="460" y="224"/>
                    <a:pt x="430" y="263"/>
                    <a:pt x="463" y="303"/>
                  </a:cubicBezTo>
                  <a:cubicBezTo>
                    <a:pt x="496" y="343"/>
                    <a:pt x="465" y="434"/>
                    <a:pt x="442" y="442"/>
                  </a:cubicBezTo>
                  <a:cubicBezTo>
                    <a:pt x="420" y="450"/>
                    <a:pt x="429" y="481"/>
                    <a:pt x="440" y="495"/>
                  </a:cubicBezTo>
                  <a:cubicBezTo>
                    <a:pt x="487" y="552"/>
                    <a:pt x="419" y="650"/>
                    <a:pt x="237" y="649"/>
                  </a:cubicBezTo>
                  <a:cubicBezTo>
                    <a:pt x="42" y="647"/>
                    <a:pt x="4" y="534"/>
                    <a:pt x="54" y="499"/>
                  </a:cubicBezTo>
                  <a:cubicBezTo>
                    <a:pt x="70" y="488"/>
                    <a:pt x="76" y="466"/>
                    <a:pt x="58" y="446"/>
                  </a:cubicBezTo>
                  <a:cubicBezTo>
                    <a:pt x="41" y="427"/>
                    <a:pt x="0" y="354"/>
                    <a:pt x="38" y="295"/>
                  </a:cubicBezTo>
                  <a:cubicBezTo>
                    <a:pt x="77" y="235"/>
                    <a:pt x="43" y="59"/>
                    <a:pt x="179" y="59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63"/>
            <p:cNvSpPr>
              <a:spLocks/>
            </p:cNvSpPr>
            <p:nvPr/>
          </p:nvSpPr>
          <p:spPr bwMode="auto">
            <a:xfrm>
              <a:off x="4859338" y="3375819"/>
              <a:ext cx="1182688" cy="468313"/>
            </a:xfrm>
            <a:custGeom>
              <a:avLst/>
              <a:gdLst>
                <a:gd name="T0" fmla="*/ 438 w 737"/>
                <a:gd name="T1" fmla="*/ 0 h 292"/>
                <a:gd name="T2" fmla="*/ 295 w 737"/>
                <a:gd name="T3" fmla="*/ 7 h 292"/>
                <a:gd name="T4" fmla="*/ 79 w 737"/>
                <a:gd name="T5" fmla="*/ 115 h 292"/>
                <a:gd name="T6" fmla="*/ 0 w 737"/>
                <a:gd name="T7" fmla="*/ 292 h 292"/>
                <a:gd name="T8" fmla="*/ 737 w 737"/>
                <a:gd name="T9" fmla="*/ 292 h 292"/>
                <a:gd name="T10" fmla="*/ 658 w 737"/>
                <a:gd name="T11" fmla="*/ 115 h 292"/>
                <a:gd name="T12" fmla="*/ 438 w 737"/>
                <a:gd name="T1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92">
                  <a:moveTo>
                    <a:pt x="438" y="0"/>
                  </a:moveTo>
                  <a:cubicBezTo>
                    <a:pt x="437" y="3"/>
                    <a:pt x="296" y="5"/>
                    <a:pt x="295" y="7"/>
                  </a:cubicBezTo>
                  <a:cubicBezTo>
                    <a:pt x="250" y="70"/>
                    <a:pt x="155" y="98"/>
                    <a:pt x="79" y="115"/>
                  </a:cubicBezTo>
                  <a:cubicBezTo>
                    <a:pt x="3" y="132"/>
                    <a:pt x="0" y="228"/>
                    <a:pt x="0" y="292"/>
                  </a:cubicBezTo>
                  <a:cubicBezTo>
                    <a:pt x="737" y="292"/>
                    <a:pt x="737" y="292"/>
                    <a:pt x="737" y="292"/>
                  </a:cubicBezTo>
                  <a:cubicBezTo>
                    <a:pt x="737" y="228"/>
                    <a:pt x="736" y="132"/>
                    <a:pt x="658" y="115"/>
                  </a:cubicBezTo>
                  <a:cubicBezTo>
                    <a:pt x="581" y="97"/>
                    <a:pt x="480" y="66"/>
                    <a:pt x="438" y="0"/>
                  </a:cubicBezTo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64"/>
            <p:cNvSpPr>
              <a:spLocks/>
            </p:cNvSpPr>
            <p:nvPr/>
          </p:nvSpPr>
          <p:spPr bwMode="auto">
            <a:xfrm>
              <a:off x="5332413" y="3002757"/>
              <a:ext cx="236538" cy="571500"/>
            </a:xfrm>
            <a:custGeom>
              <a:avLst/>
              <a:gdLst>
                <a:gd name="T0" fmla="*/ 0 w 147"/>
                <a:gd name="T1" fmla="*/ 98 h 356"/>
                <a:gd name="T2" fmla="*/ 0 w 147"/>
                <a:gd name="T3" fmla="*/ 219 h 356"/>
                <a:gd name="T4" fmla="*/ 0 w 147"/>
                <a:gd name="T5" fmla="*/ 278 h 356"/>
                <a:gd name="T6" fmla="*/ 147 w 147"/>
                <a:gd name="T7" fmla="*/ 278 h 356"/>
                <a:gd name="T8" fmla="*/ 147 w 147"/>
                <a:gd name="T9" fmla="*/ 219 h 356"/>
                <a:gd name="T10" fmla="*/ 147 w 147"/>
                <a:gd name="T11" fmla="*/ 98 h 356"/>
                <a:gd name="T12" fmla="*/ 0 w 147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37" y="354"/>
                    <a:pt x="103" y="356"/>
                    <a:pt x="147" y="278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7" y="0"/>
                    <a:pt x="0" y="0"/>
                    <a:pt x="0" y="98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65"/>
            <p:cNvSpPr>
              <a:spLocks/>
            </p:cNvSpPr>
            <p:nvPr/>
          </p:nvSpPr>
          <p:spPr bwMode="auto">
            <a:xfrm>
              <a:off x="5670550" y="3012282"/>
              <a:ext cx="120650" cy="179388"/>
            </a:xfrm>
            <a:custGeom>
              <a:avLst/>
              <a:gdLst>
                <a:gd name="T0" fmla="*/ 57 w 75"/>
                <a:gd name="T1" fmla="*/ 7 h 111"/>
                <a:gd name="T2" fmla="*/ 11 w 75"/>
                <a:gd name="T3" fmla="*/ 43 h 111"/>
                <a:gd name="T4" fmla="*/ 18 w 75"/>
                <a:gd name="T5" fmla="*/ 104 h 111"/>
                <a:gd name="T6" fmla="*/ 64 w 75"/>
                <a:gd name="T7" fmla="*/ 68 h 111"/>
                <a:gd name="T8" fmla="*/ 57 w 75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1">
                  <a:moveTo>
                    <a:pt x="57" y="7"/>
                  </a:moveTo>
                  <a:cubicBezTo>
                    <a:pt x="43" y="0"/>
                    <a:pt x="22" y="17"/>
                    <a:pt x="11" y="43"/>
                  </a:cubicBezTo>
                  <a:cubicBezTo>
                    <a:pt x="0" y="70"/>
                    <a:pt x="3" y="97"/>
                    <a:pt x="18" y="104"/>
                  </a:cubicBezTo>
                  <a:cubicBezTo>
                    <a:pt x="33" y="111"/>
                    <a:pt x="53" y="94"/>
                    <a:pt x="64" y="68"/>
                  </a:cubicBezTo>
                  <a:cubicBezTo>
                    <a:pt x="75" y="41"/>
                    <a:pt x="72" y="14"/>
                    <a:pt x="57" y="7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66"/>
            <p:cNvSpPr>
              <a:spLocks/>
            </p:cNvSpPr>
            <p:nvPr/>
          </p:nvSpPr>
          <p:spPr bwMode="auto">
            <a:xfrm>
              <a:off x="5110163" y="3012282"/>
              <a:ext cx="120650" cy="179388"/>
            </a:xfrm>
            <a:custGeom>
              <a:avLst/>
              <a:gdLst>
                <a:gd name="T0" fmla="*/ 18 w 76"/>
                <a:gd name="T1" fmla="*/ 7 h 111"/>
                <a:gd name="T2" fmla="*/ 65 w 76"/>
                <a:gd name="T3" fmla="*/ 43 h 111"/>
                <a:gd name="T4" fmla="*/ 58 w 76"/>
                <a:gd name="T5" fmla="*/ 104 h 111"/>
                <a:gd name="T6" fmla="*/ 11 w 76"/>
                <a:gd name="T7" fmla="*/ 68 h 111"/>
                <a:gd name="T8" fmla="*/ 18 w 76"/>
                <a:gd name="T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1">
                  <a:moveTo>
                    <a:pt x="18" y="7"/>
                  </a:moveTo>
                  <a:cubicBezTo>
                    <a:pt x="33" y="0"/>
                    <a:pt x="54" y="17"/>
                    <a:pt x="65" y="43"/>
                  </a:cubicBezTo>
                  <a:cubicBezTo>
                    <a:pt x="76" y="70"/>
                    <a:pt x="72" y="97"/>
                    <a:pt x="58" y="104"/>
                  </a:cubicBezTo>
                  <a:cubicBezTo>
                    <a:pt x="43" y="111"/>
                    <a:pt x="22" y="94"/>
                    <a:pt x="11" y="68"/>
                  </a:cubicBezTo>
                  <a:cubicBezTo>
                    <a:pt x="0" y="41"/>
                    <a:pt x="3" y="14"/>
                    <a:pt x="18" y="7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67"/>
            <p:cNvSpPr>
              <a:spLocks/>
            </p:cNvSpPr>
            <p:nvPr/>
          </p:nvSpPr>
          <p:spPr bwMode="auto">
            <a:xfrm>
              <a:off x="5332413" y="3304382"/>
              <a:ext cx="236538" cy="82550"/>
            </a:xfrm>
            <a:custGeom>
              <a:avLst/>
              <a:gdLst>
                <a:gd name="T0" fmla="*/ 147 w 147"/>
                <a:gd name="T1" fmla="*/ 0 h 51"/>
                <a:gd name="T2" fmla="*/ 0 w 147"/>
                <a:gd name="T3" fmla="*/ 0 h 51"/>
                <a:gd name="T4" fmla="*/ 0 w 147"/>
                <a:gd name="T5" fmla="*/ 5 h 51"/>
                <a:gd name="T6" fmla="*/ 73 w 147"/>
                <a:gd name="T7" fmla="*/ 51 h 51"/>
                <a:gd name="T8" fmla="*/ 147 w 147"/>
                <a:gd name="T9" fmla="*/ 4 h 51"/>
                <a:gd name="T10" fmla="*/ 147 w 14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51">
                  <a:moveTo>
                    <a:pt x="1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6" y="51"/>
                    <a:pt x="73" y="51"/>
                  </a:cubicBezTo>
                  <a:cubicBezTo>
                    <a:pt x="100" y="51"/>
                    <a:pt x="147" y="4"/>
                    <a:pt x="147" y="4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68"/>
            <p:cNvSpPr>
              <a:spLocks/>
            </p:cNvSpPr>
            <p:nvPr/>
          </p:nvSpPr>
          <p:spPr bwMode="auto">
            <a:xfrm>
              <a:off x="5126038" y="2639219"/>
              <a:ext cx="650875" cy="722313"/>
            </a:xfrm>
            <a:custGeom>
              <a:avLst/>
              <a:gdLst>
                <a:gd name="T0" fmla="*/ 203 w 406"/>
                <a:gd name="T1" fmla="*/ 450 h 450"/>
                <a:gd name="T2" fmla="*/ 30 w 406"/>
                <a:gd name="T3" fmla="*/ 266 h 450"/>
                <a:gd name="T4" fmla="*/ 203 w 406"/>
                <a:gd name="T5" fmla="*/ 0 h 450"/>
                <a:gd name="T6" fmla="*/ 375 w 406"/>
                <a:gd name="T7" fmla="*/ 266 h 450"/>
                <a:gd name="T8" fmla="*/ 203 w 406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50">
                  <a:moveTo>
                    <a:pt x="203" y="450"/>
                  </a:moveTo>
                  <a:cubicBezTo>
                    <a:pt x="157" y="450"/>
                    <a:pt x="60" y="374"/>
                    <a:pt x="30" y="266"/>
                  </a:cubicBezTo>
                  <a:cubicBezTo>
                    <a:pt x="0" y="157"/>
                    <a:pt x="57" y="0"/>
                    <a:pt x="203" y="0"/>
                  </a:cubicBezTo>
                  <a:cubicBezTo>
                    <a:pt x="349" y="0"/>
                    <a:pt x="406" y="157"/>
                    <a:pt x="375" y="266"/>
                  </a:cubicBezTo>
                  <a:cubicBezTo>
                    <a:pt x="346" y="374"/>
                    <a:pt x="249" y="450"/>
                    <a:pt x="203" y="450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69"/>
            <p:cNvSpPr>
              <a:spLocks/>
            </p:cNvSpPr>
            <p:nvPr/>
          </p:nvSpPr>
          <p:spPr bwMode="auto">
            <a:xfrm>
              <a:off x="5122863" y="2618582"/>
              <a:ext cx="688975" cy="496888"/>
            </a:xfrm>
            <a:custGeom>
              <a:avLst/>
              <a:gdLst>
                <a:gd name="T0" fmla="*/ 170 w 430"/>
                <a:gd name="T1" fmla="*/ 148 h 310"/>
                <a:gd name="T2" fmla="*/ 73 w 430"/>
                <a:gd name="T3" fmla="*/ 226 h 310"/>
                <a:gd name="T4" fmla="*/ 43 w 430"/>
                <a:gd name="T5" fmla="*/ 301 h 310"/>
                <a:gd name="T6" fmla="*/ 18 w 430"/>
                <a:gd name="T7" fmla="*/ 145 h 310"/>
                <a:gd name="T8" fmla="*/ 173 w 430"/>
                <a:gd name="T9" fmla="*/ 4 h 310"/>
                <a:gd name="T10" fmla="*/ 326 w 430"/>
                <a:gd name="T11" fmla="*/ 47 h 310"/>
                <a:gd name="T12" fmla="*/ 367 w 430"/>
                <a:gd name="T13" fmla="*/ 310 h 310"/>
                <a:gd name="T14" fmla="*/ 282 w 430"/>
                <a:gd name="T15" fmla="*/ 105 h 310"/>
                <a:gd name="T16" fmla="*/ 170 w 430"/>
                <a:gd name="T17" fmla="*/ 14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310">
                  <a:moveTo>
                    <a:pt x="170" y="148"/>
                  </a:moveTo>
                  <a:cubicBezTo>
                    <a:pt x="135" y="223"/>
                    <a:pt x="120" y="246"/>
                    <a:pt x="73" y="226"/>
                  </a:cubicBezTo>
                  <a:cubicBezTo>
                    <a:pt x="25" y="206"/>
                    <a:pt x="34" y="262"/>
                    <a:pt x="43" y="301"/>
                  </a:cubicBezTo>
                  <a:cubicBezTo>
                    <a:pt x="0" y="248"/>
                    <a:pt x="5" y="197"/>
                    <a:pt x="18" y="145"/>
                  </a:cubicBezTo>
                  <a:cubicBezTo>
                    <a:pt x="33" y="88"/>
                    <a:pt x="105" y="2"/>
                    <a:pt x="173" y="4"/>
                  </a:cubicBezTo>
                  <a:cubicBezTo>
                    <a:pt x="210" y="0"/>
                    <a:pt x="266" y="5"/>
                    <a:pt x="326" y="47"/>
                  </a:cubicBezTo>
                  <a:cubicBezTo>
                    <a:pt x="430" y="122"/>
                    <a:pt x="395" y="290"/>
                    <a:pt x="367" y="310"/>
                  </a:cubicBezTo>
                  <a:cubicBezTo>
                    <a:pt x="394" y="155"/>
                    <a:pt x="328" y="186"/>
                    <a:pt x="282" y="105"/>
                  </a:cubicBezTo>
                  <a:cubicBezTo>
                    <a:pt x="267" y="69"/>
                    <a:pt x="209" y="67"/>
                    <a:pt x="170" y="148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70"/>
            <p:cNvSpPr>
              <a:spLocks noChangeArrowheads="1"/>
            </p:cNvSpPr>
            <p:nvPr/>
          </p:nvSpPr>
          <p:spPr bwMode="auto">
            <a:xfrm>
              <a:off x="5435600" y="3544094"/>
              <a:ext cx="23813" cy="300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71"/>
            <p:cNvSpPr>
              <a:spLocks/>
            </p:cNvSpPr>
            <p:nvPr/>
          </p:nvSpPr>
          <p:spPr bwMode="auto">
            <a:xfrm>
              <a:off x="5248275" y="3386932"/>
              <a:ext cx="200025" cy="244475"/>
            </a:xfrm>
            <a:custGeom>
              <a:avLst/>
              <a:gdLst>
                <a:gd name="T0" fmla="*/ 53 w 126"/>
                <a:gd name="T1" fmla="*/ 0 h 154"/>
                <a:gd name="T2" fmla="*/ 0 w 126"/>
                <a:gd name="T3" fmla="*/ 49 h 154"/>
                <a:gd name="T4" fmla="*/ 67 w 126"/>
                <a:gd name="T5" fmla="*/ 154 h 154"/>
                <a:gd name="T6" fmla="*/ 126 w 126"/>
                <a:gd name="T7" fmla="*/ 98 h 154"/>
                <a:gd name="T8" fmla="*/ 53 w 126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4">
                  <a:moveTo>
                    <a:pt x="53" y="0"/>
                  </a:moveTo>
                  <a:lnTo>
                    <a:pt x="0" y="49"/>
                  </a:lnTo>
                  <a:lnTo>
                    <a:pt x="67" y="154"/>
                  </a:lnTo>
                  <a:lnTo>
                    <a:pt x="126" y="98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72"/>
            <p:cNvSpPr>
              <a:spLocks/>
            </p:cNvSpPr>
            <p:nvPr/>
          </p:nvSpPr>
          <p:spPr bwMode="auto">
            <a:xfrm>
              <a:off x="5248275" y="3386932"/>
              <a:ext cx="200025" cy="244475"/>
            </a:xfrm>
            <a:custGeom>
              <a:avLst/>
              <a:gdLst>
                <a:gd name="T0" fmla="*/ 53 w 126"/>
                <a:gd name="T1" fmla="*/ 0 h 154"/>
                <a:gd name="T2" fmla="*/ 0 w 126"/>
                <a:gd name="T3" fmla="*/ 49 h 154"/>
                <a:gd name="T4" fmla="*/ 67 w 126"/>
                <a:gd name="T5" fmla="*/ 154 h 154"/>
                <a:gd name="T6" fmla="*/ 126 w 126"/>
                <a:gd name="T7" fmla="*/ 98 h 154"/>
                <a:gd name="T8" fmla="*/ 53 w 126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54">
                  <a:moveTo>
                    <a:pt x="53" y="0"/>
                  </a:moveTo>
                  <a:lnTo>
                    <a:pt x="0" y="49"/>
                  </a:lnTo>
                  <a:lnTo>
                    <a:pt x="67" y="154"/>
                  </a:lnTo>
                  <a:lnTo>
                    <a:pt x="126" y="98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73"/>
            <p:cNvSpPr>
              <a:spLocks/>
            </p:cNvSpPr>
            <p:nvPr/>
          </p:nvSpPr>
          <p:spPr bwMode="auto">
            <a:xfrm>
              <a:off x="5448300" y="3385344"/>
              <a:ext cx="204788" cy="246063"/>
            </a:xfrm>
            <a:custGeom>
              <a:avLst/>
              <a:gdLst>
                <a:gd name="T0" fmla="*/ 76 w 129"/>
                <a:gd name="T1" fmla="*/ 0 h 155"/>
                <a:gd name="T2" fmla="*/ 129 w 129"/>
                <a:gd name="T3" fmla="*/ 52 h 155"/>
                <a:gd name="T4" fmla="*/ 59 w 129"/>
                <a:gd name="T5" fmla="*/ 155 h 155"/>
                <a:gd name="T6" fmla="*/ 0 w 129"/>
                <a:gd name="T7" fmla="*/ 99 h 155"/>
                <a:gd name="T8" fmla="*/ 76 w 12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5">
                  <a:moveTo>
                    <a:pt x="76" y="0"/>
                  </a:moveTo>
                  <a:lnTo>
                    <a:pt x="129" y="52"/>
                  </a:lnTo>
                  <a:lnTo>
                    <a:pt x="59" y="155"/>
                  </a:lnTo>
                  <a:lnTo>
                    <a:pt x="0" y="99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74"/>
            <p:cNvSpPr>
              <a:spLocks/>
            </p:cNvSpPr>
            <p:nvPr/>
          </p:nvSpPr>
          <p:spPr bwMode="auto">
            <a:xfrm>
              <a:off x="5448300" y="3385344"/>
              <a:ext cx="204788" cy="246063"/>
            </a:xfrm>
            <a:custGeom>
              <a:avLst/>
              <a:gdLst>
                <a:gd name="T0" fmla="*/ 76 w 129"/>
                <a:gd name="T1" fmla="*/ 0 h 155"/>
                <a:gd name="T2" fmla="*/ 129 w 129"/>
                <a:gd name="T3" fmla="*/ 52 h 155"/>
                <a:gd name="T4" fmla="*/ 59 w 129"/>
                <a:gd name="T5" fmla="*/ 155 h 155"/>
                <a:gd name="T6" fmla="*/ 0 w 129"/>
                <a:gd name="T7" fmla="*/ 99 h 155"/>
                <a:gd name="T8" fmla="*/ 76 w 12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5">
                  <a:moveTo>
                    <a:pt x="76" y="0"/>
                  </a:moveTo>
                  <a:lnTo>
                    <a:pt x="129" y="52"/>
                  </a:lnTo>
                  <a:lnTo>
                    <a:pt x="59" y="155"/>
                  </a:lnTo>
                  <a:lnTo>
                    <a:pt x="0" y="99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75"/>
            <p:cNvSpPr>
              <a:spLocks noEditPoints="1"/>
            </p:cNvSpPr>
            <p:nvPr/>
          </p:nvSpPr>
          <p:spPr bwMode="auto">
            <a:xfrm>
              <a:off x="5200650" y="2972594"/>
              <a:ext cx="508000" cy="184150"/>
            </a:xfrm>
            <a:custGeom>
              <a:avLst/>
              <a:gdLst>
                <a:gd name="T0" fmla="*/ 236 w 316"/>
                <a:gd name="T1" fmla="*/ 114 h 115"/>
                <a:gd name="T2" fmla="*/ 240 w 316"/>
                <a:gd name="T3" fmla="*/ 114 h 115"/>
                <a:gd name="T4" fmla="*/ 297 w 316"/>
                <a:gd name="T5" fmla="*/ 68 h 115"/>
                <a:gd name="T6" fmla="*/ 310 w 316"/>
                <a:gd name="T7" fmla="*/ 30 h 115"/>
                <a:gd name="T8" fmla="*/ 316 w 316"/>
                <a:gd name="T9" fmla="*/ 16 h 115"/>
                <a:gd name="T10" fmla="*/ 307 w 316"/>
                <a:gd name="T11" fmla="*/ 5 h 115"/>
                <a:gd name="T12" fmla="*/ 238 w 316"/>
                <a:gd name="T13" fmla="*/ 2 h 115"/>
                <a:gd name="T14" fmla="*/ 238 w 316"/>
                <a:gd name="T15" fmla="*/ 9 h 115"/>
                <a:gd name="T16" fmla="*/ 285 w 316"/>
                <a:gd name="T17" fmla="*/ 14 h 115"/>
                <a:gd name="T18" fmla="*/ 283 w 316"/>
                <a:gd name="T19" fmla="*/ 86 h 115"/>
                <a:gd name="T20" fmla="*/ 236 w 316"/>
                <a:gd name="T21" fmla="*/ 108 h 115"/>
                <a:gd name="T22" fmla="*/ 236 w 316"/>
                <a:gd name="T23" fmla="*/ 114 h 115"/>
                <a:gd name="T24" fmla="*/ 158 w 316"/>
                <a:gd name="T25" fmla="*/ 15 h 115"/>
                <a:gd name="T26" fmla="*/ 84 w 316"/>
                <a:gd name="T27" fmla="*/ 2 h 115"/>
                <a:gd name="T28" fmla="*/ 78 w 316"/>
                <a:gd name="T29" fmla="*/ 2 h 115"/>
                <a:gd name="T30" fmla="*/ 78 w 316"/>
                <a:gd name="T31" fmla="*/ 9 h 115"/>
                <a:gd name="T32" fmla="*/ 130 w 316"/>
                <a:gd name="T33" fmla="*/ 27 h 115"/>
                <a:gd name="T34" fmla="*/ 99 w 316"/>
                <a:gd name="T35" fmla="*/ 103 h 115"/>
                <a:gd name="T36" fmla="*/ 76 w 316"/>
                <a:gd name="T37" fmla="*/ 108 h 115"/>
                <a:gd name="T38" fmla="*/ 76 w 316"/>
                <a:gd name="T39" fmla="*/ 115 h 115"/>
                <a:gd name="T40" fmla="*/ 130 w 316"/>
                <a:gd name="T41" fmla="*/ 80 h 115"/>
                <a:gd name="T42" fmla="*/ 157 w 316"/>
                <a:gd name="T43" fmla="*/ 41 h 115"/>
                <a:gd name="T44" fmla="*/ 183 w 316"/>
                <a:gd name="T45" fmla="*/ 79 h 115"/>
                <a:gd name="T46" fmla="*/ 236 w 316"/>
                <a:gd name="T47" fmla="*/ 114 h 115"/>
                <a:gd name="T48" fmla="*/ 236 w 316"/>
                <a:gd name="T49" fmla="*/ 108 h 115"/>
                <a:gd name="T50" fmla="*/ 211 w 316"/>
                <a:gd name="T51" fmla="*/ 103 h 115"/>
                <a:gd name="T52" fmla="*/ 185 w 316"/>
                <a:gd name="T53" fmla="*/ 27 h 115"/>
                <a:gd name="T54" fmla="*/ 238 w 316"/>
                <a:gd name="T55" fmla="*/ 9 h 115"/>
                <a:gd name="T56" fmla="*/ 238 w 316"/>
                <a:gd name="T57" fmla="*/ 2 h 115"/>
                <a:gd name="T58" fmla="*/ 233 w 316"/>
                <a:gd name="T59" fmla="*/ 2 h 115"/>
                <a:gd name="T60" fmla="*/ 158 w 316"/>
                <a:gd name="T61" fmla="*/ 15 h 115"/>
                <a:gd name="T62" fmla="*/ 78 w 316"/>
                <a:gd name="T63" fmla="*/ 2 h 115"/>
                <a:gd name="T64" fmla="*/ 9 w 316"/>
                <a:gd name="T65" fmla="*/ 6 h 115"/>
                <a:gd name="T66" fmla="*/ 0 w 316"/>
                <a:gd name="T67" fmla="*/ 17 h 115"/>
                <a:gd name="T68" fmla="*/ 5 w 316"/>
                <a:gd name="T69" fmla="*/ 31 h 115"/>
                <a:gd name="T70" fmla="*/ 15 w 316"/>
                <a:gd name="T71" fmla="*/ 69 h 115"/>
                <a:gd name="T72" fmla="*/ 69 w 316"/>
                <a:gd name="T73" fmla="*/ 114 h 115"/>
                <a:gd name="T74" fmla="*/ 76 w 316"/>
                <a:gd name="T75" fmla="*/ 115 h 115"/>
                <a:gd name="T76" fmla="*/ 76 w 316"/>
                <a:gd name="T77" fmla="*/ 108 h 115"/>
                <a:gd name="T78" fmla="*/ 28 w 316"/>
                <a:gd name="T79" fmla="*/ 86 h 115"/>
                <a:gd name="T80" fmla="*/ 31 w 316"/>
                <a:gd name="T81" fmla="*/ 14 h 115"/>
                <a:gd name="T82" fmla="*/ 78 w 316"/>
                <a:gd name="T83" fmla="*/ 9 h 115"/>
                <a:gd name="T84" fmla="*/ 78 w 316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6" h="115">
                  <a:moveTo>
                    <a:pt x="236" y="114"/>
                  </a:moveTo>
                  <a:cubicBezTo>
                    <a:pt x="237" y="114"/>
                    <a:pt x="239" y="114"/>
                    <a:pt x="240" y="114"/>
                  </a:cubicBezTo>
                  <a:cubicBezTo>
                    <a:pt x="282" y="110"/>
                    <a:pt x="293" y="92"/>
                    <a:pt x="297" y="68"/>
                  </a:cubicBezTo>
                  <a:cubicBezTo>
                    <a:pt x="302" y="42"/>
                    <a:pt x="303" y="33"/>
                    <a:pt x="310" y="30"/>
                  </a:cubicBezTo>
                  <a:cubicBezTo>
                    <a:pt x="314" y="28"/>
                    <a:pt x="316" y="23"/>
                    <a:pt x="316" y="16"/>
                  </a:cubicBezTo>
                  <a:cubicBezTo>
                    <a:pt x="315" y="9"/>
                    <a:pt x="315" y="8"/>
                    <a:pt x="307" y="5"/>
                  </a:cubicBezTo>
                  <a:cubicBezTo>
                    <a:pt x="301" y="3"/>
                    <a:pt x="265" y="0"/>
                    <a:pt x="238" y="2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59" y="8"/>
                    <a:pt x="279" y="10"/>
                    <a:pt x="285" y="14"/>
                  </a:cubicBezTo>
                  <a:cubicBezTo>
                    <a:pt x="299" y="23"/>
                    <a:pt x="295" y="65"/>
                    <a:pt x="283" y="86"/>
                  </a:cubicBezTo>
                  <a:cubicBezTo>
                    <a:pt x="276" y="100"/>
                    <a:pt x="255" y="107"/>
                    <a:pt x="236" y="108"/>
                  </a:cubicBezTo>
                  <a:lnTo>
                    <a:pt x="236" y="114"/>
                  </a:lnTo>
                  <a:close/>
                  <a:moveTo>
                    <a:pt x="158" y="15"/>
                  </a:moveTo>
                  <a:cubicBezTo>
                    <a:pt x="148" y="16"/>
                    <a:pt x="110" y="5"/>
                    <a:pt x="84" y="2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99" y="10"/>
                    <a:pt x="122" y="15"/>
                    <a:pt x="130" y="27"/>
                  </a:cubicBezTo>
                  <a:cubicBezTo>
                    <a:pt x="143" y="46"/>
                    <a:pt x="120" y="93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112" y="115"/>
                    <a:pt x="125" y="89"/>
                    <a:pt x="130" y="80"/>
                  </a:cubicBezTo>
                  <a:cubicBezTo>
                    <a:pt x="138" y="63"/>
                    <a:pt x="136" y="41"/>
                    <a:pt x="157" y="41"/>
                  </a:cubicBezTo>
                  <a:cubicBezTo>
                    <a:pt x="178" y="41"/>
                    <a:pt x="175" y="63"/>
                    <a:pt x="183" y="79"/>
                  </a:cubicBezTo>
                  <a:cubicBezTo>
                    <a:pt x="187" y="88"/>
                    <a:pt x="198" y="115"/>
                    <a:pt x="236" y="114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27" y="108"/>
                    <a:pt x="218" y="106"/>
                    <a:pt x="211" y="103"/>
                  </a:cubicBezTo>
                  <a:cubicBezTo>
                    <a:pt x="191" y="93"/>
                    <a:pt x="171" y="46"/>
                    <a:pt x="185" y="27"/>
                  </a:cubicBezTo>
                  <a:cubicBezTo>
                    <a:pt x="194" y="15"/>
                    <a:pt x="216" y="10"/>
                    <a:pt x="238" y="9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6" y="2"/>
                    <a:pt x="235" y="2"/>
                    <a:pt x="233" y="2"/>
                  </a:cubicBezTo>
                  <a:cubicBezTo>
                    <a:pt x="209" y="4"/>
                    <a:pt x="179" y="15"/>
                    <a:pt x="158" y="15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9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3"/>
                    <a:pt x="0" y="29"/>
                    <a:pt x="5" y="31"/>
                  </a:cubicBezTo>
                  <a:cubicBezTo>
                    <a:pt x="12" y="33"/>
                    <a:pt x="12" y="42"/>
                    <a:pt x="15" y="69"/>
                  </a:cubicBezTo>
                  <a:cubicBezTo>
                    <a:pt x="18" y="92"/>
                    <a:pt x="28" y="111"/>
                    <a:pt x="69" y="114"/>
                  </a:cubicBezTo>
                  <a:cubicBezTo>
                    <a:pt x="72" y="115"/>
                    <a:pt x="74" y="115"/>
                    <a:pt x="76" y="115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3"/>
                    <a:pt x="31" y="14"/>
                  </a:cubicBezTo>
                  <a:cubicBezTo>
                    <a:pt x="37" y="11"/>
                    <a:pt x="57" y="8"/>
                    <a:pt x="78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76"/>
            <p:cNvSpPr>
              <a:spLocks/>
            </p:cNvSpPr>
            <p:nvPr/>
          </p:nvSpPr>
          <p:spPr bwMode="auto">
            <a:xfrm>
              <a:off x="5448300" y="35425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77"/>
            <p:cNvSpPr>
              <a:spLocks/>
            </p:cNvSpPr>
            <p:nvPr/>
          </p:nvSpPr>
          <p:spPr bwMode="auto">
            <a:xfrm>
              <a:off x="5332413" y="3382169"/>
              <a:ext cx="236538" cy="160338"/>
            </a:xfrm>
            <a:custGeom>
              <a:avLst/>
              <a:gdLst>
                <a:gd name="T0" fmla="*/ 147 w 147"/>
                <a:gd name="T1" fmla="*/ 0 h 100"/>
                <a:gd name="T2" fmla="*/ 72 w 147"/>
                <a:gd name="T3" fmla="*/ 97 h 100"/>
                <a:gd name="T4" fmla="*/ 0 w 147"/>
                <a:gd name="T5" fmla="*/ 0 h 100"/>
                <a:gd name="T6" fmla="*/ 0 w 147"/>
                <a:gd name="T7" fmla="*/ 3 h 100"/>
                <a:gd name="T8" fmla="*/ 72 w 147"/>
                <a:gd name="T9" fmla="*/ 100 h 100"/>
                <a:gd name="T10" fmla="*/ 72 w 147"/>
                <a:gd name="T11" fmla="*/ 100 h 100"/>
                <a:gd name="T12" fmla="*/ 147 w 147"/>
                <a:gd name="T13" fmla="*/ 2 h 100"/>
                <a:gd name="T14" fmla="*/ 147 w 147"/>
                <a:gd name="T1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00">
                  <a:moveTo>
                    <a:pt x="147" y="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78"/>
            <p:cNvSpPr>
              <a:spLocks/>
            </p:cNvSpPr>
            <p:nvPr/>
          </p:nvSpPr>
          <p:spPr bwMode="auto">
            <a:xfrm>
              <a:off x="3284538" y="3305969"/>
              <a:ext cx="1247775" cy="566738"/>
            </a:xfrm>
            <a:custGeom>
              <a:avLst/>
              <a:gdLst>
                <a:gd name="T0" fmla="*/ 311 w 777"/>
                <a:gd name="T1" fmla="*/ 0 h 353"/>
                <a:gd name="T2" fmla="*/ 67 w 777"/>
                <a:gd name="T3" fmla="*/ 134 h 353"/>
                <a:gd name="T4" fmla="*/ 0 w 777"/>
                <a:gd name="T5" fmla="*/ 353 h 353"/>
                <a:gd name="T6" fmla="*/ 389 w 777"/>
                <a:gd name="T7" fmla="*/ 353 h 353"/>
                <a:gd name="T8" fmla="*/ 777 w 777"/>
                <a:gd name="T9" fmla="*/ 353 h 353"/>
                <a:gd name="T10" fmla="*/ 710 w 777"/>
                <a:gd name="T11" fmla="*/ 134 h 353"/>
                <a:gd name="T12" fmla="*/ 468 w 777"/>
                <a:gd name="T13" fmla="*/ 2 h 353"/>
                <a:gd name="T14" fmla="*/ 311 w 777"/>
                <a:gd name="T1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3">
                  <a:moveTo>
                    <a:pt x="311" y="0"/>
                  </a:moveTo>
                  <a:cubicBezTo>
                    <a:pt x="139" y="76"/>
                    <a:pt x="88" y="116"/>
                    <a:pt x="67" y="134"/>
                  </a:cubicBezTo>
                  <a:cubicBezTo>
                    <a:pt x="36" y="162"/>
                    <a:pt x="19" y="265"/>
                    <a:pt x="0" y="353"/>
                  </a:cubicBezTo>
                  <a:cubicBezTo>
                    <a:pt x="389" y="353"/>
                    <a:pt x="389" y="353"/>
                    <a:pt x="389" y="353"/>
                  </a:cubicBezTo>
                  <a:cubicBezTo>
                    <a:pt x="777" y="353"/>
                    <a:pt x="777" y="353"/>
                    <a:pt x="777" y="353"/>
                  </a:cubicBezTo>
                  <a:cubicBezTo>
                    <a:pt x="759" y="265"/>
                    <a:pt x="741" y="162"/>
                    <a:pt x="710" y="134"/>
                  </a:cubicBezTo>
                  <a:cubicBezTo>
                    <a:pt x="690" y="116"/>
                    <a:pt x="640" y="77"/>
                    <a:pt x="468" y="2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79"/>
            <p:cNvSpPr>
              <a:spLocks/>
            </p:cNvSpPr>
            <p:nvPr/>
          </p:nvSpPr>
          <p:spPr bwMode="auto">
            <a:xfrm>
              <a:off x="3284538" y="3305969"/>
              <a:ext cx="1247775" cy="566738"/>
            </a:xfrm>
            <a:custGeom>
              <a:avLst/>
              <a:gdLst>
                <a:gd name="T0" fmla="*/ 311 w 777"/>
                <a:gd name="T1" fmla="*/ 0 h 353"/>
                <a:gd name="T2" fmla="*/ 67 w 777"/>
                <a:gd name="T3" fmla="*/ 134 h 353"/>
                <a:gd name="T4" fmla="*/ 0 w 777"/>
                <a:gd name="T5" fmla="*/ 353 h 353"/>
                <a:gd name="T6" fmla="*/ 389 w 777"/>
                <a:gd name="T7" fmla="*/ 353 h 353"/>
                <a:gd name="T8" fmla="*/ 777 w 777"/>
                <a:gd name="T9" fmla="*/ 353 h 353"/>
                <a:gd name="T10" fmla="*/ 710 w 777"/>
                <a:gd name="T11" fmla="*/ 134 h 353"/>
                <a:gd name="T12" fmla="*/ 468 w 777"/>
                <a:gd name="T13" fmla="*/ 2 h 353"/>
                <a:gd name="T14" fmla="*/ 311 w 777"/>
                <a:gd name="T1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3">
                  <a:moveTo>
                    <a:pt x="311" y="0"/>
                  </a:moveTo>
                  <a:cubicBezTo>
                    <a:pt x="139" y="76"/>
                    <a:pt x="88" y="116"/>
                    <a:pt x="67" y="134"/>
                  </a:cubicBezTo>
                  <a:cubicBezTo>
                    <a:pt x="36" y="162"/>
                    <a:pt x="19" y="265"/>
                    <a:pt x="0" y="353"/>
                  </a:cubicBezTo>
                  <a:cubicBezTo>
                    <a:pt x="389" y="353"/>
                    <a:pt x="389" y="353"/>
                    <a:pt x="389" y="353"/>
                  </a:cubicBezTo>
                  <a:cubicBezTo>
                    <a:pt x="777" y="353"/>
                    <a:pt x="777" y="353"/>
                    <a:pt x="777" y="353"/>
                  </a:cubicBezTo>
                  <a:cubicBezTo>
                    <a:pt x="759" y="265"/>
                    <a:pt x="741" y="162"/>
                    <a:pt x="710" y="134"/>
                  </a:cubicBezTo>
                  <a:cubicBezTo>
                    <a:pt x="690" y="116"/>
                    <a:pt x="640" y="77"/>
                    <a:pt x="468" y="2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80"/>
            <p:cNvSpPr>
              <a:spLocks/>
            </p:cNvSpPr>
            <p:nvPr/>
          </p:nvSpPr>
          <p:spPr bwMode="auto">
            <a:xfrm>
              <a:off x="3775075" y="2902744"/>
              <a:ext cx="266700" cy="560388"/>
            </a:xfrm>
            <a:custGeom>
              <a:avLst/>
              <a:gdLst>
                <a:gd name="T0" fmla="*/ 0 w 167"/>
                <a:gd name="T1" fmla="*/ 102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2 h 349"/>
                <a:gd name="T12" fmla="*/ 0 w 167"/>
                <a:gd name="T13" fmla="*/ 10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2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7" y="0"/>
                    <a:pt x="0" y="0"/>
                    <a:pt x="0" y="102"/>
                  </a:cubicBezTo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81"/>
            <p:cNvSpPr>
              <a:spLocks/>
            </p:cNvSpPr>
            <p:nvPr/>
          </p:nvSpPr>
          <p:spPr bwMode="auto">
            <a:xfrm>
              <a:off x="3597275" y="2866232"/>
              <a:ext cx="112713" cy="165100"/>
            </a:xfrm>
            <a:custGeom>
              <a:avLst/>
              <a:gdLst>
                <a:gd name="T0" fmla="*/ 20 w 70"/>
                <a:gd name="T1" fmla="*/ 5 h 102"/>
                <a:gd name="T2" fmla="*/ 62 w 70"/>
                <a:gd name="T3" fmla="*/ 42 h 102"/>
                <a:gd name="T4" fmla="*/ 50 w 70"/>
                <a:gd name="T5" fmla="*/ 97 h 102"/>
                <a:gd name="T6" fmla="*/ 8 w 70"/>
                <a:gd name="T7" fmla="*/ 59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5" y="0"/>
                    <a:pt x="53" y="17"/>
                    <a:pt x="62" y="42"/>
                  </a:cubicBezTo>
                  <a:cubicBezTo>
                    <a:pt x="70" y="67"/>
                    <a:pt x="65" y="92"/>
                    <a:pt x="50" y="97"/>
                  </a:cubicBezTo>
                  <a:cubicBezTo>
                    <a:pt x="35" y="102"/>
                    <a:pt x="17" y="85"/>
                    <a:pt x="8" y="59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82"/>
            <p:cNvSpPr>
              <a:spLocks/>
            </p:cNvSpPr>
            <p:nvPr/>
          </p:nvSpPr>
          <p:spPr bwMode="auto">
            <a:xfrm>
              <a:off x="4106863" y="2866232"/>
              <a:ext cx="112713" cy="165100"/>
            </a:xfrm>
            <a:custGeom>
              <a:avLst/>
              <a:gdLst>
                <a:gd name="T0" fmla="*/ 50 w 70"/>
                <a:gd name="T1" fmla="*/ 5 h 102"/>
                <a:gd name="T2" fmla="*/ 8 w 70"/>
                <a:gd name="T3" fmla="*/ 42 h 102"/>
                <a:gd name="T4" fmla="*/ 20 w 70"/>
                <a:gd name="T5" fmla="*/ 97 h 102"/>
                <a:gd name="T6" fmla="*/ 61 w 70"/>
                <a:gd name="T7" fmla="*/ 59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5" y="0"/>
                    <a:pt x="16" y="17"/>
                    <a:pt x="8" y="42"/>
                  </a:cubicBezTo>
                  <a:cubicBezTo>
                    <a:pt x="0" y="67"/>
                    <a:pt x="5" y="92"/>
                    <a:pt x="20" y="97"/>
                  </a:cubicBezTo>
                  <a:cubicBezTo>
                    <a:pt x="34" y="102"/>
                    <a:pt x="53" y="85"/>
                    <a:pt x="61" y="59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83"/>
            <p:cNvSpPr>
              <a:spLocks/>
            </p:cNvSpPr>
            <p:nvPr/>
          </p:nvSpPr>
          <p:spPr bwMode="auto">
            <a:xfrm>
              <a:off x="3722688" y="3437732"/>
              <a:ext cx="354013" cy="434975"/>
            </a:xfrm>
            <a:custGeom>
              <a:avLst/>
              <a:gdLst>
                <a:gd name="T0" fmla="*/ 116 w 220"/>
                <a:gd name="T1" fmla="*/ 0 h 271"/>
                <a:gd name="T2" fmla="*/ 0 w 220"/>
                <a:gd name="T3" fmla="*/ 35 h 271"/>
                <a:gd name="T4" fmla="*/ 44 w 220"/>
                <a:gd name="T5" fmla="*/ 271 h 271"/>
                <a:gd name="T6" fmla="*/ 202 w 220"/>
                <a:gd name="T7" fmla="*/ 271 h 271"/>
                <a:gd name="T8" fmla="*/ 220 w 220"/>
                <a:gd name="T9" fmla="*/ 36 h 271"/>
                <a:gd name="T10" fmla="*/ 116 w 220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71">
                  <a:moveTo>
                    <a:pt x="116" y="0"/>
                  </a:moveTo>
                  <a:cubicBezTo>
                    <a:pt x="116" y="0"/>
                    <a:pt x="0" y="28"/>
                    <a:pt x="0" y="35"/>
                  </a:cubicBezTo>
                  <a:cubicBezTo>
                    <a:pt x="0" y="42"/>
                    <a:pt x="44" y="271"/>
                    <a:pt x="44" y="271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84"/>
            <p:cNvSpPr>
              <a:spLocks/>
            </p:cNvSpPr>
            <p:nvPr/>
          </p:nvSpPr>
          <p:spPr bwMode="auto">
            <a:xfrm>
              <a:off x="3598863" y="3312319"/>
              <a:ext cx="234950" cy="560388"/>
            </a:xfrm>
            <a:custGeom>
              <a:avLst/>
              <a:gdLst>
                <a:gd name="T0" fmla="*/ 111 w 148"/>
                <a:gd name="T1" fmla="*/ 0 h 353"/>
                <a:gd name="T2" fmla="*/ 111 w 148"/>
                <a:gd name="T3" fmla="*/ 38 h 353"/>
                <a:gd name="T4" fmla="*/ 148 w 148"/>
                <a:gd name="T5" fmla="*/ 353 h 353"/>
                <a:gd name="T6" fmla="*/ 84 w 148"/>
                <a:gd name="T7" fmla="*/ 353 h 353"/>
                <a:gd name="T8" fmla="*/ 15 w 148"/>
                <a:gd name="T9" fmla="*/ 213 h 353"/>
                <a:gd name="T10" fmla="*/ 81 w 148"/>
                <a:gd name="T11" fmla="*/ 168 h 353"/>
                <a:gd name="T12" fmla="*/ 0 w 148"/>
                <a:gd name="T13" fmla="*/ 131 h 353"/>
                <a:gd name="T14" fmla="*/ 75 w 148"/>
                <a:gd name="T15" fmla="*/ 16 h 353"/>
                <a:gd name="T16" fmla="*/ 111 w 148"/>
                <a:gd name="T1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53">
                  <a:moveTo>
                    <a:pt x="111" y="0"/>
                  </a:moveTo>
                  <a:lnTo>
                    <a:pt x="111" y="38"/>
                  </a:lnTo>
                  <a:lnTo>
                    <a:pt x="148" y="353"/>
                  </a:lnTo>
                  <a:lnTo>
                    <a:pt x="84" y="353"/>
                  </a:lnTo>
                  <a:lnTo>
                    <a:pt x="15" y="213"/>
                  </a:lnTo>
                  <a:lnTo>
                    <a:pt x="81" y="168"/>
                  </a:lnTo>
                  <a:lnTo>
                    <a:pt x="0" y="131"/>
                  </a:lnTo>
                  <a:lnTo>
                    <a:pt x="75" y="1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605F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85"/>
            <p:cNvSpPr>
              <a:spLocks/>
            </p:cNvSpPr>
            <p:nvPr/>
          </p:nvSpPr>
          <p:spPr bwMode="auto">
            <a:xfrm>
              <a:off x="3984625" y="3312319"/>
              <a:ext cx="233363" cy="560388"/>
            </a:xfrm>
            <a:custGeom>
              <a:avLst/>
              <a:gdLst>
                <a:gd name="T0" fmla="*/ 36 w 147"/>
                <a:gd name="T1" fmla="*/ 0 h 353"/>
                <a:gd name="T2" fmla="*/ 36 w 147"/>
                <a:gd name="T3" fmla="*/ 38 h 353"/>
                <a:gd name="T4" fmla="*/ 0 w 147"/>
                <a:gd name="T5" fmla="*/ 353 h 353"/>
                <a:gd name="T6" fmla="*/ 63 w 147"/>
                <a:gd name="T7" fmla="*/ 353 h 353"/>
                <a:gd name="T8" fmla="*/ 131 w 147"/>
                <a:gd name="T9" fmla="*/ 213 h 353"/>
                <a:gd name="T10" fmla="*/ 66 w 147"/>
                <a:gd name="T11" fmla="*/ 168 h 353"/>
                <a:gd name="T12" fmla="*/ 147 w 147"/>
                <a:gd name="T13" fmla="*/ 131 h 353"/>
                <a:gd name="T14" fmla="*/ 81 w 147"/>
                <a:gd name="T15" fmla="*/ 19 h 353"/>
                <a:gd name="T16" fmla="*/ 36 w 147"/>
                <a:gd name="T1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353">
                  <a:moveTo>
                    <a:pt x="36" y="0"/>
                  </a:moveTo>
                  <a:lnTo>
                    <a:pt x="36" y="38"/>
                  </a:lnTo>
                  <a:lnTo>
                    <a:pt x="0" y="353"/>
                  </a:lnTo>
                  <a:lnTo>
                    <a:pt x="63" y="353"/>
                  </a:lnTo>
                  <a:lnTo>
                    <a:pt x="131" y="213"/>
                  </a:lnTo>
                  <a:lnTo>
                    <a:pt x="66" y="168"/>
                  </a:lnTo>
                  <a:lnTo>
                    <a:pt x="147" y="131"/>
                  </a:lnTo>
                  <a:lnTo>
                    <a:pt x="81" y="19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605F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86"/>
            <p:cNvSpPr>
              <a:spLocks/>
            </p:cNvSpPr>
            <p:nvPr/>
          </p:nvSpPr>
          <p:spPr bwMode="auto">
            <a:xfrm>
              <a:off x="3851275" y="3437732"/>
              <a:ext cx="115888" cy="112713"/>
            </a:xfrm>
            <a:custGeom>
              <a:avLst/>
              <a:gdLst>
                <a:gd name="T0" fmla="*/ 0 w 72"/>
                <a:gd name="T1" fmla="*/ 39 h 70"/>
                <a:gd name="T2" fmla="*/ 20 w 72"/>
                <a:gd name="T3" fmla="*/ 70 h 70"/>
                <a:gd name="T4" fmla="*/ 51 w 72"/>
                <a:gd name="T5" fmla="*/ 70 h 70"/>
                <a:gd name="T6" fmla="*/ 72 w 72"/>
                <a:gd name="T7" fmla="*/ 39 h 70"/>
                <a:gd name="T8" fmla="*/ 36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0" y="70"/>
                    <a:pt x="20" y="70"/>
                    <a:pt x="20" y="70"/>
                  </a:cubicBezTo>
                  <a:cubicBezTo>
                    <a:pt x="30" y="70"/>
                    <a:pt x="41" y="70"/>
                    <a:pt x="51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87"/>
            <p:cNvSpPr>
              <a:spLocks/>
            </p:cNvSpPr>
            <p:nvPr/>
          </p:nvSpPr>
          <p:spPr bwMode="auto">
            <a:xfrm>
              <a:off x="3836988" y="3550444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1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1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88"/>
            <p:cNvSpPr>
              <a:spLocks/>
            </p:cNvSpPr>
            <p:nvPr/>
          </p:nvSpPr>
          <p:spPr bwMode="auto">
            <a:xfrm>
              <a:off x="3836988" y="3550444"/>
              <a:ext cx="142875" cy="322263"/>
            </a:xfrm>
            <a:custGeom>
              <a:avLst/>
              <a:gdLst>
                <a:gd name="T0" fmla="*/ 29 w 90"/>
                <a:gd name="T1" fmla="*/ 0 h 203"/>
                <a:gd name="T2" fmla="*/ 0 w 90"/>
                <a:gd name="T3" fmla="*/ 203 h 203"/>
                <a:gd name="T4" fmla="*/ 90 w 90"/>
                <a:gd name="T5" fmla="*/ 203 h 203"/>
                <a:gd name="T6" fmla="*/ 61 w 90"/>
                <a:gd name="T7" fmla="*/ 0 h 203"/>
                <a:gd name="T8" fmla="*/ 29 w 90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3">
                  <a:moveTo>
                    <a:pt x="29" y="0"/>
                  </a:moveTo>
                  <a:lnTo>
                    <a:pt x="0" y="203"/>
                  </a:lnTo>
                  <a:lnTo>
                    <a:pt x="90" y="203"/>
                  </a:lnTo>
                  <a:lnTo>
                    <a:pt x="61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89"/>
            <p:cNvSpPr>
              <a:spLocks/>
            </p:cNvSpPr>
            <p:nvPr/>
          </p:nvSpPr>
          <p:spPr bwMode="auto">
            <a:xfrm>
              <a:off x="3762375" y="3271044"/>
              <a:ext cx="146050" cy="282575"/>
            </a:xfrm>
            <a:custGeom>
              <a:avLst/>
              <a:gdLst>
                <a:gd name="T0" fmla="*/ 8 w 92"/>
                <a:gd name="T1" fmla="*/ 0 h 178"/>
                <a:gd name="T2" fmla="*/ 0 w 92"/>
                <a:gd name="T3" fmla="*/ 29 h 178"/>
                <a:gd name="T4" fmla="*/ 21 w 92"/>
                <a:gd name="T5" fmla="*/ 178 h 178"/>
                <a:gd name="T6" fmla="*/ 92 w 92"/>
                <a:gd name="T7" fmla="*/ 105 h 178"/>
                <a:gd name="T8" fmla="*/ 8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90"/>
            <p:cNvSpPr>
              <a:spLocks/>
            </p:cNvSpPr>
            <p:nvPr/>
          </p:nvSpPr>
          <p:spPr bwMode="auto">
            <a:xfrm>
              <a:off x="3762375" y="3271044"/>
              <a:ext cx="146050" cy="282575"/>
            </a:xfrm>
            <a:custGeom>
              <a:avLst/>
              <a:gdLst>
                <a:gd name="T0" fmla="*/ 8 w 92"/>
                <a:gd name="T1" fmla="*/ 0 h 178"/>
                <a:gd name="T2" fmla="*/ 0 w 92"/>
                <a:gd name="T3" fmla="*/ 29 h 178"/>
                <a:gd name="T4" fmla="*/ 21 w 92"/>
                <a:gd name="T5" fmla="*/ 178 h 178"/>
                <a:gd name="T6" fmla="*/ 92 w 92"/>
                <a:gd name="T7" fmla="*/ 105 h 178"/>
                <a:gd name="T8" fmla="*/ 8 w 92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2" y="105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91"/>
            <p:cNvSpPr>
              <a:spLocks/>
            </p:cNvSpPr>
            <p:nvPr/>
          </p:nvSpPr>
          <p:spPr bwMode="auto">
            <a:xfrm>
              <a:off x="3775075" y="3215482"/>
              <a:ext cx="266700" cy="92075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4 w 167"/>
                <a:gd name="T5" fmla="*/ 58 h 58"/>
                <a:gd name="T6" fmla="*/ 86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4" y="58"/>
                  </a:cubicBezTo>
                  <a:cubicBezTo>
                    <a:pt x="84" y="58"/>
                    <a:pt x="85" y="58"/>
                    <a:pt x="86" y="58"/>
                  </a:cubicBezTo>
                  <a:cubicBezTo>
                    <a:pt x="126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AF9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92"/>
            <p:cNvSpPr>
              <a:spLocks/>
            </p:cNvSpPr>
            <p:nvPr/>
          </p:nvSpPr>
          <p:spPr bwMode="auto">
            <a:xfrm>
              <a:off x="3582988" y="2442369"/>
              <a:ext cx="685800" cy="682625"/>
            </a:xfrm>
            <a:custGeom>
              <a:avLst/>
              <a:gdLst>
                <a:gd name="T0" fmla="*/ 335 w 427"/>
                <a:gd name="T1" fmla="*/ 61 h 425"/>
                <a:gd name="T2" fmla="*/ 403 w 427"/>
                <a:gd name="T3" fmla="*/ 129 h 425"/>
                <a:gd name="T4" fmla="*/ 207 w 427"/>
                <a:gd name="T5" fmla="*/ 424 h 425"/>
                <a:gd name="T6" fmla="*/ 33 w 427"/>
                <a:gd name="T7" fmla="*/ 332 h 425"/>
                <a:gd name="T8" fmla="*/ 50 w 427"/>
                <a:gd name="T9" fmla="*/ 82 h 425"/>
                <a:gd name="T10" fmla="*/ 335 w 427"/>
                <a:gd name="T11" fmla="*/ 6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425">
                  <a:moveTo>
                    <a:pt x="335" y="61"/>
                  </a:moveTo>
                  <a:cubicBezTo>
                    <a:pt x="373" y="67"/>
                    <a:pt x="394" y="93"/>
                    <a:pt x="403" y="129"/>
                  </a:cubicBezTo>
                  <a:cubicBezTo>
                    <a:pt x="427" y="221"/>
                    <a:pt x="377" y="422"/>
                    <a:pt x="207" y="424"/>
                  </a:cubicBezTo>
                  <a:cubicBezTo>
                    <a:pt x="119" y="425"/>
                    <a:pt x="56" y="403"/>
                    <a:pt x="33" y="332"/>
                  </a:cubicBezTo>
                  <a:cubicBezTo>
                    <a:pt x="10" y="261"/>
                    <a:pt x="0" y="146"/>
                    <a:pt x="50" y="82"/>
                  </a:cubicBezTo>
                  <a:cubicBezTo>
                    <a:pt x="113" y="1"/>
                    <a:pt x="246" y="0"/>
                    <a:pt x="335" y="61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93"/>
            <p:cNvSpPr>
              <a:spLocks/>
            </p:cNvSpPr>
            <p:nvPr/>
          </p:nvSpPr>
          <p:spPr bwMode="auto">
            <a:xfrm>
              <a:off x="3497263" y="2518569"/>
              <a:ext cx="822325" cy="758825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9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94"/>
            <p:cNvSpPr>
              <a:spLocks/>
            </p:cNvSpPr>
            <p:nvPr/>
          </p:nvSpPr>
          <p:spPr bwMode="auto">
            <a:xfrm>
              <a:off x="3560763" y="2497932"/>
              <a:ext cx="692150" cy="449263"/>
            </a:xfrm>
            <a:custGeom>
              <a:avLst/>
              <a:gdLst>
                <a:gd name="T0" fmla="*/ 93 w 431"/>
                <a:gd name="T1" fmla="*/ 123 h 280"/>
                <a:gd name="T2" fmla="*/ 215 w 431"/>
                <a:gd name="T3" fmla="*/ 127 h 280"/>
                <a:gd name="T4" fmla="*/ 392 w 431"/>
                <a:gd name="T5" fmla="*/ 247 h 280"/>
                <a:gd name="T6" fmla="*/ 223 w 431"/>
                <a:gd name="T7" fmla="*/ 7 h 280"/>
                <a:gd name="T8" fmla="*/ 44 w 431"/>
                <a:gd name="T9" fmla="*/ 280 h 280"/>
                <a:gd name="T10" fmla="*/ 93 w 431"/>
                <a:gd name="T11" fmla="*/ 12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80">
                  <a:moveTo>
                    <a:pt x="93" y="123"/>
                  </a:moveTo>
                  <a:cubicBezTo>
                    <a:pt x="138" y="151"/>
                    <a:pt x="174" y="109"/>
                    <a:pt x="215" y="127"/>
                  </a:cubicBezTo>
                  <a:cubicBezTo>
                    <a:pt x="256" y="145"/>
                    <a:pt x="368" y="59"/>
                    <a:pt x="392" y="247"/>
                  </a:cubicBezTo>
                  <a:cubicBezTo>
                    <a:pt x="431" y="111"/>
                    <a:pt x="372" y="14"/>
                    <a:pt x="223" y="7"/>
                  </a:cubicBezTo>
                  <a:cubicBezTo>
                    <a:pt x="64" y="0"/>
                    <a:pt x="0" y="145"/>
                    <a:pt x="44" y="280"/>
                  </a:cubicBezTo>
                  <a:cubicBezTo>
                    <a:pt x="41" y="207"/>
                    <a:pt x="59" y="159"/>
                    <a:pt x="93" y="123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95"/>
            <p:cNvSpPr>
              <a:spLocks/>
            </p:cNvSpPr>
            <p:nvPr/>
          </p:nvSpPr>
          <p:spPr bwMode="auto">
            <a:xfrm>
              <a:off x="3703638" y="2658269"/>
              <a:ext cx="261938" cy="63500"/>
            </a:xfrm>
            <a:custGeom>
              <a:avLst/>
              <a:gdLst>
                <a:gd name="T0" fmla="*/ 0 w 163"/>
                <a:gd name="T1" fmla="*/ 11 h 40"/>
                <a:gd name="T2" fmla="*/ 58 w 163"/>
                <a:gd name="T3" fmla="*/ 39 h 40"/>
                <a:gd name="T4" fmla="*/ 104 w 163"/>
                <a:gd name="T5" fmla="*/ 33 h 40"/>
                <a:gd name="T6" fmla="*/ 162 w 163"/>
                <a:gd name="T7" fmla="*/ 9 h 40"/>
                <a:gd name="T8" fmla="*/ 161 w 163"/>
                <a:gd name="T9" fmla="*/ 4 h 40"/>
                <a:gd name="T10" fmla="*/ 73 w 163"/>
                <a:gd name="T11" fmla="*/ 26 h 40"/>
                <a:gd name="T12" fmla="*/ 3 w 163"/>
                <a:gd name="T13" fmla="*/ 10 h 40"/>
                <a:gd name="T14" fmla="*/ 0 w 163"/>
                <a:gd name="T15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40">
                  <a:moveTo>
                    <a:pt x="0" y="11"/>
                  </a:moveTo>
                  <a:cubicBezTo>
                    <a:pt x="1" y="35"/>
                    <a:pt x="41" y="38"/>
                    <a:pt x="58" y="39"/>
                  </a:cubicBezTo>
                  <a:cubicBezTo>
                    <a:pt x="74" y="40"/>
                    <a:pt x="89" y="38"/>
                    <a:pt x="104" y="33"/>
                  </a:cubicBezTo>
                  <a:cubicBezTo>
                    <a:pt x="123" y="28"/>
                    <a:pt x="147" y="21"/>
                    <a:pt x="162" y="9"/>
                  </a:cubicBezTo>
                  <a:cubicBezTo>
                    <a:pt x="163" y="7"/>
                    <a:pt x="163" y="5"/>
                    <a:pt x="161" y="4"/>
                  </a:cubicBezTo>
                  <a:cubicBezTo>
                    <a:pt x="132" y="0"/>
                    <a:pt x="102" y="23"/>
                    <a:pt x="73" y="26"/>
                  </a:cubicBezTo>
                  <a:cubicBezTo>
                    <a:pt x="50" y="28"/>
                    <a:pt x="20" y="25"/>
                    <a:pt x="3" y="10"/>
                  </a:cubicBezTo>
                  <a:cubicBezTo>
                    <a:pt x="1" y="9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6"/>
            <p:cNvSpPr>
              <a:spLocks noEditPoints="1"/>
            </p:cNvSpPr>
            <p:nvPr/>
          </p:nvSpPr>
          <p:spPr bwMode="auto">
            <a:xfrm>
              <a:off x="3659188" y="2859882"/>
              <a:ext cx="504825" cy="185738"/>
            </a:xfrm>
            <a:custGeom>
              <a:avLst/>
              <a:gdLst>
                <a:gd name="T0" fmla="*/ 235 w 315"/>
                <a:gd name="T1" fmla="*/ 114 h 115"/>
                <a:gd name="T2" fmla="*/ 240 w 315"/>
                <a:gd name="T3" fmla="*/ 114 h 115"/>
                <a:gd name="T4" fmla="*/ 296 w 315"/>
                <a:gd name="T5" fmla="*/ 68 h 115"/>
                <a:gd name="T6" fmla="*/ 308 w 315"/>
                <a:gd name="T7" fmla="*/ 30 h 115"/>
                <a:gd name="T8" fmla="*/ 314 w 315"/>
                <a:gd name="T9" fmla="*/ 16 h 115"/>
                <a:gd name="T10" fmla="*/ 306 w 315"/>
                <a:gd name="T11" fmla="*/ 6 h 115"/>
                <a:gd name="T12" fmla="*/ 237 w 315"/>
                <a:gd name="T13" fmla="*/ 2 h 115"/>
                <a:gd name="T14" fmla="*/ 237 w 315"/>
                <a:gd name="T15" fmla="*/ 9 h 115"/>
                <a:gd name="T16" fmla="*/ 284 w 315"/>
                <a:gd name="T17" fmla="*/ 14 h 115"/>
                <a:gd name="T18" fmla="*/ 282 w 315"/>
                <a:gd name="T19" fmla="*/ 85 h 115"/>
                <a:gd name="T20" fmla="*/ 235 w 315"/>
                <a:gd name="T21" fmla="*/ 107 h 115"/>
                <a:gd name="T22" fmla="*/ 235 w 315"/>
                <a:gd name="T23" fmla="*/ 114 h 115"/>
                <a:gd name="T24" fmla="*/ 157 w 315"/>
                <a:gd name="T25" fmla="*/ 15 h 115"/>
                <a:gd name="T26" fmla="*/ 83 w 315"/>
                <a:gd name="T27" fmla="*/ 2 h 115"/>
                <a:gd name="T28" fmla="*/ 78 w 315"/>
                <a:gd name="T29" fmla="*/ 2 h 115"/>
                <a:gd name="T30" fmla="*/ 77 w 315"/>
                <a:gd name="T31" fmla="*/ 9 h 115"/>
                <a:gd name="T32" fmla="*/ 129 w 315"/>
                <a:gd name="T33" fmla="*/ 27 h 115"/>
                <a:gd name="T34" fmla="*/ 99 w 315"/>
                <a:gd name="T35" fmla="*/ 103 h 115"/>
                <a:gd name="T36" fmla="*/ 76 w 315"/>
                <a:gd name="T37" fmla="*/ 108 h 115"/>
                <a:gd name="T38" fmla="*/ 75 w 315"/>
                <a:gd name="T39" fmla="*/ 114 h 115"/>
                <a:gd name="T40" fmla="*/ 129 w 315"/>
                <a:gd name="T41" fmla="*/ 80 h 115"/>
                <a:gd name="T42" fmla="*/ 157 w 315"/>
                <a:gd name="T43" fmla="*/ 41 h 115"/>
                <a:gd name="T44" fmla="*/ 182 w 315"/>
                <a:gd name="T45" fmla="*/ 79 h 115"/>
                <a:gd name="T46" fmla="*/ 235 w 315"/>
                <a:gd name="T47" fmla="*/ 114 h 115"/>
                <a:gd name="T48" fmla="*/ 235 w 315"/>
                <a:gd name="T49" fmla="*/ 107 h 115"/>
                <a:gd name="T50" fmla="*/ 211 w 315"/>
                <a:gd name="T51" fmla="*/ 102 h 115"/>
                <a:gd name="T52" fmla="*/ 185 w 315"/>
                <a:gd name="T53" fmla="*/ 26 h 115"/>
                <a:gd name="T54" fmla="*/ 237 w 315"/>
                <a:gd name="T55" fmla="*/ 9 h 115"/>
                <a:gd name="T56" fmla="*/ 237 w 315"/>
                <a:gd name="T57" fmla="*/ 2 h 115"/>
                <a:gd name="T58" fmla="*/ 232 w 315"/>
                <a:gd name="T59" fmla="*/ 2 h 115"/>
                <a:gd name="T60" fmla="*/ 157 w 315"/>
                <a:gd name="T61" fmla="*/ 15 h 115"/>
                <a:gd name="T62" fmla="*/ 78 w 315"/>
                <a:gd name="T63" fmla="*/ 2 h 115"/>
                <a:gd name="T64" fmla="*/ 10 w 315"/>
                <a:gd name="T65" fmla="*/ 6 h 115"/>
                <a:gd name="T66" fmla="*/ 0 w 315"/>
                <a:gd name="T67" fmla="*/ 17 h 115"/>
                <a:gd name="T68" fmla="*/ 5 w 315"/>
                <a:gd name="T69" fmla="*/ 31 h 115"/>
                <a:gd name="T70" fmla="*/ 15 w 315"/>
                <a:gd name="T71" fmla="*/ 68 h 115"/>
                <a:gd name="T72" fmla="*/ 69 w 315"/>
                <a:gd name="T73" fmla="*/ 114 h 115"/>
                <a:gd name="T74" fmla="*/ 75 w 315"/>
                <a:gd name="T75" fmla="*/ 114 h 115"/>
                <a:gd name="T76" fmla="*/ 76 w 315"/>
                <a:gd name="T77" fmla="*/ 108 h 115"/>
                <a:gd name="T78" fmla="*/ 28 w 315"/>
                <a:gd name="T79" fmla="*/ 86 h 115"/>
                <a:gd name="T80" fmla="*/ 31 w 315"/>
                <a:gd name="T81" fmla="*/ 14 h 115"/>
                <a:gd name="T82" fmla="*/ 77 w 315"/>
                <a:gd name="T83" fmla="*/ 9 h 115"/>
                <a:gd name="T84" fmla="*/ 78 w 315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5" h="115">
                  <a:moveTo>
                    <a:pt x="235" y="114"/>
                  </a:moveTo>
                  <a:cubicBezTo>
                    <a:pt x="237" y="114"/>
                    <a:pt x="238" y="114"/>
                    <a:pt x="240" y="114"/>
                  </a:cubicBezTo>
                  <a:cubicBezTo>
                    <a:pt x="281" y="110"/>
                    <a:pt x="292" y="91"/>
                    <a:pt x="296" y="68"/>
                  </a:cubicBezTo>
                  <a:cubicBezTo>
                    <a:pt x="301" y="42"/>
                    <a:pt x="302" y="33"/>
                    <a:pt x="308" y="30"/>
                  </a:cubicBezTo>
                  <a:cubicBezTo>
                    <a:pt x="313" y="28"/>
                    <a:pt x="315" y="23"/>
                    <a:pt x="314" y="16"/>
                  </a:cubicBezTo>
                  <a:cubicBezTo>
                    <a:pt x="314" y="9"/>
                    <a:pt x="314" y="8"/>
                    <a:pt x="306" y="6"/>
                  </a:cubicBezTo>
                  <a:cubicBezTo>
                    <a:pt x="299" y="3"/>
                    <a:pt x="264" y="0"/>
                    <a:pt x="237" y="2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58" y="8"/>
                    <a:pt x="278" y="10"/>
                    <a:pt x="284" y="14"/>
                  </a:cubicBezTo>
                  <a:cubicBezTo>
                    <a:pt x="298" y="23"/>
                    <a:pt x="294" y="64"/>
                    <a:pt x="282" y="85"/>
                  </a:cubicBezTo>
                  <a:cubicBezTo>
                    <a:pt x="275" y="100"/>
                    <a:pt x="254" y="107"/>
                    <a:pt x="235" y="107"/>
                  </a:cubicBezTo>
                  <a:lnTo>
                    <a:pt x="235" y="114"/>
                  </a:lnTo>
                  <a:close/>
                  <a:moveTo>
                    <a:pt x="157" y="15"/>
                  </a:moveTo>
                  <a:cubicBezTo>
                    <a:pt x="148" y="16"/>
                    <a:pt x="110" y="5"/>
                    <a:pt x="83" y="2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99" y="10"/>
                    <a:pt x="122" y="15"/>
                    <a:pt x="129" y="27"/>
                  </a:cubicBezTo>
                  <a:cubicBezTo>
                    <a:pt x="142" y="46"/>
                    <a:pt x="119" y="92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12" y="114"/>
                    <a:pt x="125" y="88"/>
                    <a:pt x="129" y="80"/>
                  </a:cubicBezTo>
                  <a:cubicBezTo>
                    <a:pt x="138" y="63"/>
                    <a:pt x="136" y="41"/>
                    <a:pt x="157" y="41"/>
                  </a:cubicBezTo>
                  <a:cubicBezTo>
                    <a:pt x="177" y="41"/>
                    <a:pt x="175" y="63"/>
                    <a:pt x="182" y="79"/>
                  </a:cubicBezTo>
                  <a:cubicBezTo>
                    <a:pt x="186" y="88"/>
                    <a:pt x="198" y="115"/>
                    <a:pt x="235" y="114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26" y="107"/>
                    <a:pt x="217" y="106"/>
                    <a:pt x="211" y="102"/>
                  </a:cubicBezTo>
                  <a:cubicBezTo>
                    <a:pt x="191" y="92"/>
                    <a:pt x="171" y="46"/>
                    <a:pt x="185" y="26"/>
                  </a:cubicBezTo>
                  <a:cubicBezTo>
                    <a:pt x="193" y="15"/>
                    <a:pt x="215" y="10"/>
                    <a:pt x="237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5" y="2"/>
                    <a:pt x="234" y="2"/>
                    <a:pt x="232" y="2"/>
                  </a:cubicBezTo>
                  <a:cubicBezTo>
                    <a:pt x="208" y="4"/>
                    <a:pt x="179" y="15"/>
                    <a:pt x="157" y="15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3"/>
                    <a:pt x="1" y="29"/>
                    <a:pt x="5" y="31"/>
                  </a:cubicBezTo>
                  <a:cubicBezTo>
                    <a:pt x="12" y="33"/>
                    <a:pt x="12" y="42"/>
                    <a:pt x="15" y="68"/>
                  </a:cubicBezTo>
                  <a:cubicBezTo>
                    <a:pt x="19" y="92"/>
                    <a:pt x="28" y="111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3"/>
                    <a:pt x="31" y="14"/>
                  </a:cubicBezTo>
                  <a:cubicBezTo>
                    <a:pt x="37" y="11"/>
                    <a:pt x="57" y="8"/>
                    <a:pt x="77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97"/>
            <p:cNvSpPr>
              <a:spLocks/>
            </p:cNvSpPr>
            <p:nvPr/>
          </p:nvSpPr>
          <p:spPr bwMode="auto">
            <a:xfrm>
              <a:off x="3908425" y="3271044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9 h 179"/>
                <a:gd name="T4" fmla="*/ 71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9"/>
                  </a:lnTo>
                  <a:lnTo>
                    <a:pt x="71" y="179"/>
                  </a:lnTo>
                  <a:lnTo>
                    <a:pt x="0" y="10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98"/>
            <p:cNvSpPr>
              <a:spLocks/>
            </p:cNvSpPr>
            <p:nvPr/>
          </p:nvSpPr>
          <p:spPr bwMode="auto">
            <a:xfrm>
              <a:off x="3908425" y="3271044"/>
              <a:ext cx="142875" cy="284163"/>
            </a:xfrm>
            <a:custGeom>
              <a:avLst/>
              <a:gdLst>
                <a:gd name="T0" fmla="*/ 84 w 90"/>
                <a:gd name="T1" fmla="*/ 0 h 179"/>
                <a:gd name="T2" fmla="*/ 90 w 90"/>
                <a:gd name="T3" fmla="*/ 29 h 179"/>
                <a:gd name="T4" fmla="*/ 71 w 90"/>
                <a:gd name="T5" fmla="*/ 179 h 179"/>
                <a:gd name="T6" fmla="*/ 0 w 90"/>
                <a:gd name="T7" fmla="*/ 105 h 179"/>
                <a:gd name="T8" fmla="*/ 84 w 90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79">
                  <a:moveTo>
                    <a:pt x="84" y="0"/>
                  </a:moveTo>
                  <a:lnTo>
                    <a:pt x="90" y="29"/>
                  </a:lnTo>
                  <a:lnTo>
                    <a:pt x="71" y="179"/>
                  </a:lnTo>
                  <a:lnTo>
                    <a:pt x="0" y="105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99"/>
            <p:cNvSpPr>
              <a:spLocks/>
            </p:cNvSpPr>
            <p:nvPr/>
          </p:nvSpPr>
          <p:spPr bwMode="auto">
            <a:xfrm>
              <a:off x="3775075" y="3266282"/>
              <a:ext cx="266700" cy="171450"/>
            </a:xfrm>
            <a:custGeom>
              <a:avLst/>
              <a:gdLst>
                <a:gd name="T0" fmla="*/ 168 w 168"/>
                <a:gd name="T1" fmla="*/ 0 h 108"/>
                <a:gd name="T2" fmla="*/ 84 w 168"/>
                <a:gd name="T3" fmla="*/ 105 h 108"/>
                <a:gd name="T4" fmla="*/ 0 w 168"/>
                <a:gd name="T5" fmla="*/ 0 h 108"/>
                <a:gd name="T6" fmla="*/ 0 w 168"/>
                <a:gd name="T7" fmla="*/ 3 h 108"/>
                <a:gd name="T8" fmla="*/ 84 w 168"/>
                <a:gd name="T9" fmla="*/ 108 h 108"/>
                <a:gd name="T10" fmla="*/ 168 w 168"/>
                <a:gd name="T11" fmla="*/ 3 h 108"/>
                <a:gd name="T12" fmla="*/ 168 w 16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08">
                  <a:moveTo>
                    <a:pt x="168" y="0"/>
                  </a:moveTo>
                  <a:lnTo>
                    <a:pt x="84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4" y="108"/>
                  </a:lnTo>
                  <a:lnTo>
                    <a:pt x="168" y="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2D0B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200"/>
            <p:cNvSpPr>
              <a:spLocks/>
            </p:cNvSpPr>
            <p:nvPr/>
          </p:nvSpPr>
          <p:spPr bwMode="auto">
            <a:xfrm>
              <a:off x="3775075" y="3266282"/>
              <a:ext cx="266700" cy="171450"/>
            </a:xfrm>
            <a:custGeom>
              <a:avLst/>
              <a:gdLst>
                <a:gd name="T0" fmla="*/ 168 w 168"/>
                <a:gd name="T1" fmla="*/ 0 h 108"/>
                <a:gd name="T2" fmla="*/ 84 w 168"/>
                <a:gd name="T3" fmla="*/ 105 h 108"/>
                <a:gd name="T4" fmla="*/ 0 w 168"/>
                <a:gd name="T5" fmla="*/ 0 h 108"/>
                <a:gd name="T6" fmla="*/ 0 w 168"/>
                <a:gd name="T7" fmla="*/ 3 h 108"/>
                <a:gd name="T8" fmla="*/ 84 w 168"/>
                <a:gd name="T9" fmla="*/ 108 h 108"/>
                <a:gd name="T10" fmla="*/ 168 w 168"/>
                <a:gd name="T11" fmla="*/ 3 h 108"/>
                <a:gd name="T12" fmla="*/ 168 w 168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08">
                  <a:moveTo>
                    <a:pt x="168" y="0"/>
                  </a:moveTo>
                  <a:lnTo>
                    <a:pt x="84" y="105"/>
                  </a:lnTo>
                  <a:lnTo>
                    <a:pt x="0" y="0"/>
                  </a:lnTo>
                  <a:lnTo>
                    <a:pt x="0" y="3"/>
                  </a:lnTo>
                  <a:lnTo>
                    <a:pt x="84" y="108"/>
                  </a:lnTo>
                  <a:lnTo>
                    <a:pt x="168" y="3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201"/>
            <p:cNvSpPr>
              <a:spLocks/>
            </p:cNvSpPr>
            <p:nvPr/>
          </p:nvSpPr>
          <p:spPr bwMode="auto">
            <a:xfrm>
              <a:off x="3933825" y="355044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202"/>
            <p:cNvSpPr>
              <a:spLocks/>
            </p:cNvSpPr>
            <p:nvPr/>
          </p:nvSpPr>
          <p:spPr bwMode="auto">
            <a:xfrm>
              <a:off x="3933825" y="355044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203"/>
            <p:cNvSpPr>
              <a:spLocks/>
            </p:cNvSpPr>
            <p:nvPr/>
          </p:nvSpPr>
          <p:spPr bwMode="auto">
            <a:xfrm>
              <a:off x="3883025" y="3550444"/>
              <a:ext cx="52388" cy="1588"/>
            </a:xfrm>
            <a:custGeom>
              <a:avLst/>
              <a:gdLst>
                <a:gd name="T0" fmla="*/ 32 w 33"/>
                <a:gd name="T1" fmla="*/ 0 h 1"/>
                <a:gd name="T2" fmla="*/ 0 w 33"/>
                <a:gd name="T3" fmla="*/ 0 h 1"/>
                <a:gd name="T4" fmla="*/ 0 w 33"/>
                <a:gd name="T5" fmla="*/ 1 h 1"/>
                <a:gd name="T6" fmla="*/ 33 w 33"/>
                <a:gd name="T7" fmla="*/ 1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3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204"/>
            <p:cNvSpPr>
              <a:spLocks/>
            </p:cNvSpPr>
            <p:nvPr/>
          </p:nvSpPr>
          <p:spPr bwMode="auto">
            <a:xfrm>
              <a:off x="3883025" y="3550444"/>
              <a:ext cx="52388" cy="1588"/>
            </a:xfrm>
            <a:custGeom>
              <a:avLst/>
              <a:gdLst>
                <a:gd name="T0" fmla="*/ 32 w 33"/>
                <a:gd name="T1" fmla="*/ 0 h 1"/>
                <a:gd name="T2" fmla="*/ 0 w 33"/>
                <a:gd name="T3" fmla="*/ 0 h 1"/>
                <a:gd name="T4" fmla="*/ 0 w 33"/>
                <a:gd name="T5" fmla="*/ 1 h 1"/>
                <a:gd name="T6" fmla="*/ 33 w 33"/>
                <a:gd name="T7" fmla="*/ 1 h 1"/>
                <a:gd name="T8" fmla="*/ 32 w 3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">
                  <a:moveTo>
                    <a:pt x="3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3" y="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6"/>
            <p:cNvSpPr>
              <a:spLocks/>
            </p:cNvSpPr>
            <p:nvPr/>
          </p:nvSpPr>
          <p:spPr bwMode="auto">
            <a:xfrm>
              <a:off x="3971925" y="3472656"/>
              <a:ext cx="1246188" cy="565150"/>
            </a:xfrm>
            <a:custGeom>
              <a:avLst/>
              <a:gdLst>
                <a:gd name="T0" fmla="*/ 310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09 w 777"/>
                <a:gd name="T11" fmla="*/ 133 h 352"/>
                <a:gd name="T12" fmla="*/ 468 w 777"/>
                <a:gd name="T13" fmla="*/ 1 h 352"/>
                <a:gd name="T14" fmla="*/ 310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0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09" y="133"/>
                  </a:cubicBezTo>
                  <a:cubicBezTo>
                    <a:pt x="689" y="115"/>
                    <a:pt x="639" y="76"/>
                    <a:pt x="468" y="1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07"/>
            <p:cNvSpPr>
              <a:spLocks/>
            </p:cNvSpPr>
            <p:nvPr/>
          </p:nvSpPr>
          <p:spPr bwMode="auto">
            <a:xfrm>
              <a:off x="3971925" y="3472656"/>
              <a:ext cx="1246188" cy="565150"/>
            </a:xfrm>
            <a:custGeom>
              <a:avLst/>
              <a:gdLst>
                <a:gd name="T0" fmla="*/ 310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8 w 777"/>
                <a:gd name="T7" fmla="*/ 352 h 352"/>
                <a:gd name="T8" fmla="*/ 777 w 777"/>
                <a:gd name="T9" fmla="*/ 352 h 352"/>
                <a:gd name="T10" fmla="*/ 709 w 777"/>
                <a:gd name="T11" fmla="*/ 133 h 352"/>
                <a:gd name="T12" fmla="*/ 468 w 777"/>
                <a:gd name="T13" fmla="*/ 1 h 352"/>
                <a:gd name="T14" fmla="*/ 310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0" y="0"/>
                  </a:moveTo>
                  <a:cubicBezTo>
                    <a:pt x="139" y="75"/>
                    <a:pt x="87" y="115"/>
                    <a:pt x="67" y="133"/>
                  </a:cubicBezTo>
                  <a:cubicBezTo>
                    <a:pt x="36" y="161"/>
                    <a:pt x="18" y="264"/>
                    <a:pt x="0" y="352"/>
                  </a:cubicBezTo>
                  <a:cubicBezTo>
                    <a:pt x="388" y="352"/>
                    <a:pt x="388" y="352"/>
                    <a:pt x="388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8" y="264"/>
                    <a:pt x="741" y="161"/>
                    <a:pt x="709" y="133"/>
                  </a:cubicBezTo>
                  <a:cubicBezTo>
                    <a:pt x="689" y="115"/>
                    <a:pt x="639" y="76"/>
                    <a:pt x="468" y="1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8"/>
            <p:cNvSpPr>
              <a:spLocks/>
            </p:cNvSpPr>
            <p:nvPr/>
          </p:nvSpPr>
          <p:spPr bwMode="auto">
            <a:xfrm>
              <a:off x="4460875" y="3066256"/>
              <a:ext cx="268288" cy="560388"/>
            </a:xfrm>
            <a:custGeom>
              <a:avLst/>
              <a:gdLst>
                <a:gd name="T0" fmla="*/ 0 w 167"/>
                <a:gd name="T1" fmla="*/ 103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3 h 349"/>
                <a:gd name="T12" fmla="*/ 0 w 167"/>
                <a:gd name="T13" fmla="*/ 10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3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67" y="0"/>
                    <a:pt x="0" y="0"/>
                    <a:pt x="0" y="103"/>
                  </a:cubicBezTo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09"/>
            <p:cNvSpPr>
              <a:spLocks/>
            </p:cNvSpPr>
            <p:nvPr/>
          </p:nvSpPr>
          <p:spPr bwMode="auto">
            <a:xfrm>
              <a:off x="4283075" y="3031331"/>
              <a:ext cx="112713" cy="163513"/>
            </a:xfrm>
            <a:custGeom>
              <a:avLst/>
              <a:gdLst>
                <a:gd name="T0" fmla="*/ 20 w 70"/>
                <a:gd name="T1" fmla="*/ 5 h 102"/>
                <a:gd name="T2" fmla="*/ 62 w 70"/>
                <a:gd name="T3" fmla="*/ 42 h 102"/>
                <a:gd name="T4" fmla="*/ 51 w 70"/>
                <a:gd name="T5" fmla="*/ 97 h 102"/>
                <a:gd name="T6" fmla="*/ 9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5" y="0"/>
                    <a:pt x="54" y="17"/>
                    <a:pt x="62" y="42"/>
                  </a:cubicBezTo>
                  <a:cubicBezTo>
                    <a:pt x="70" y="68"/>
                    <a:pt x="65" y="92"/>
                    <a:pt x="51" y="97"/>
                  </a:cubicBezTo>
                  <a:cubicBezTo>
                    <a:pt x="36" y="102"/>
                    <a:pt x="17" y="85"/>
                    <a:pt x="9" y="60"/>
                  </a:cubicBezTo>
                  <a:cubicBezTo>
                    <a:pt x="0" y="34"/>
                    <a:pt x="6" y="10"/>
                    <a:pt x="20" y="5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10"/>
            <p:cNvSpPr>
              <a:spLocks/>
            </p:cNvSpPr>
            <p:nvPr/>
          </p:nvSpPr>
          <p:spPr bwMode="auto">
            <a:xfrm>
              <a:off x="4791075" y="3031331"/>
              <a:ext cx="112713" cy="163513"/>
            </a:xfrm>
            <a:custGeom>
              <a:avLst/>
              <a:gdLst>
                <a:gd name="T0" fmla="*/ 50 w 70"/>
                <a:gd name="T1" fmla="*/ 5 h 102"/>
                <a:gd name="T2" fmla="*/ 9 w 70"/>
                <a:gd name="T3" fmla="*/ 42 h 102"/>
                <a:gd name="T4" fmla="*/ 20 w 70"/>
                <a:gd name="T5" fmla="*/ 97 h 102"/>
                <a:gd name="T6" fmla="*/ 62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6" y="0"/>
                    <a:pt x="17" y="17"/>
                    <a:pt x="9" y="42"/>
                  </a:cubicBezTo>
                  <a:cubicBezTo>
                    <a:pt x="0" y="68"/>
                    <a:pt x="5" y="92"/>
                    <a:pt x="20" y="97"/>
                  </a:cubicBezTo>
                  <a:cubicBezTo>
                    <a:pt x="35" y="102"/>
                    <a:pt x="53" y="85"/>
                    <a:pt x="62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11"/>
            <p:cNvSpPr>
              <a:spLocks/>
            </p:cNvSpPr>
            <p:nvPr/>
          </p:nvSpPr>
          <p:spPr bwMode="auto">
            <a:xfrm>
              <a:off x="4408488" y="3602831"/>
              <a:ext cx="354013" cy="434975"/>
            </a:xfrm>
            <a:custGeom>
              <a:avLst/>
              <a:gdLst>
                <a:gd name="T0" fmla="*/ 117 w 221"/>
                <a:gd name="T1" fmla="*/ 0 h 271"/>
                <a:gd name="T2" fmla="*/ 0 w 221"/>
                <a:gd name="T3" fmla="*/ 35 h 271"/>
                <a:gd name="T4" fmla="*/ 45 w 221"/>
                <a:gd name="T5" fmla="*/ 271 h 271"/>
                <a:gd name="T6" fmla="*/ 202 w 221"/>
                <a:gd name="T7" fmla="*/ 271 h 271"/>
                <a:gd name="T8" fmla="*/ 221 w 221"/>
                <a:gd name="T9" fmla="*/ 36 h 271"/>
                <a:gd name="T10" fmla="*/ 117 w 221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71">
                  <a:moveTo>
                    <a:pt x="117" y="0"/>
                  </a:moveTo>
                  <a:cubicBezTo>
                    <a:pt x="117" y="0"/>
                    <a:pt x="0" y="28"/>
                    <a:pt x="0" y="35"/>
                  </a:cubicBezTo>
                  <a:cubicBezTo>
                    <a:pt x="0" y="42"/>
                    <a:pt x="45" y="271"/>
                    <a:pt x="45" y="271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9FBAC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12"/>
            <p:cNvSpPr>
              <a:spLocks/>
            </p:cNvSpPr>
            <p:nvPr/>
          </p:nvSpPr>
          <p:spPr bwMode="auto">
            <a:xfrm>
              <a:off x="4286250" y="3475831"/>
              <a:ext cx="233363" cy="561975"/>
            </a:xfrm>
            <a:custGeom>
              <a:avLst/>
              <a:gdLst>
                <a:gd name="T0" fmla="*/ 110 w 147"/>
                <a:gd name="T1" fmla="*/ 0 h 354"/>
                <a:gd name="T2" fmla="*/ 110 w 147"/>
                <a:gd name="T3" fmla="*/ 38 h 354"/>
                <a:gd name="T4" fmla="*/ 147 w 147"/>
                <a:gd name="T5" fmla="*/ 354 h 354"/>
                <a:gd name="T6" fmla="*/ 84 w 147"/>
                <a:gd name="T7" fmla="*/ 354 h 354"/>
                <a:gd name="T8" fmla="*/ 14 w 147"/>
                <a:gd name="T9" fmla="*/ 213 h 354"/>
                <a:gd name="T10" fmla="*/ 81 w 147"/>
                <a:gd name="T11" fmla="*/ 170 h 354"/>
                <a:gd name="T12" fmla="*/ 0 w 147"/>
                <a:gd name="T13" fmla="*/ 131 h 354"/>
                <a:gd name="T14" fmla="*/ 74 w 147"/>
                <a:gd name="T15" fmla="*/ 16 h 354"/>
                <a:gd name="T16" fmla="*/ 110 w 147"/>
                <a:gd name="T1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354">
                  <a:moveTo>
                    <a:pt x="110" y="0"/>
                  </a:moveTo>
                  <a:lnTo>
                    <a:pt x="110" y="38"/>
                  </a:lnTo>
                  <a:lnTo>
                    <a:pt x="147" y="354"/>
                  </a:lnTo>
                  <a:lnTo>
                    <a:pt x="84" y="354"/>
                  </a:lnTo>
                  <a:lnTo>
                    <a:pt x="14" y="213"/>
                  </a:lnTo>
                  <a:lnTo>
                    <a:pt x="81" y="170"/>
                  </a:lnTo>
                  <a:lnTo>
                    <a:pt x="0" y="131"/>
                  </a:lnTo>
                  <a:lnTo>
                    <a:pt x="74" y="16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3"/>
            <p:cNvSpPr>
              <a:spLocks/>
            </p:cNvSpPr>
            <p:nvPr/>
          </p:nvSpPr>
          <p:spPr bwMode="auto">
            <a:xfrm>
              <a:off x="4670425" y="3475831"/>
              <a:ext cx="231775" cy="561975"/>
            </a:xfrm>
            <a:custGeom>
              <a:avLst/>
              <a:gdLst>
                <a:gd name="T0" fmla="*/ 37 w 146"/>
                <a:gd name="T1" fmla="*/ 0 h 354"/>
                <a:gd name="T2" fmla="*/ 37 w 146"/>
                <a:gd name="T3" fmla="*/ 38 h 354"/>
                <a:gd name="T4" fmla="*/ 0 w 146"/>
                <a:gd name="T5" fmla="*/ 354 h 354"/>
                <a:gd name="T6" fmla="*/ 62 w 146"/>
                <a:gd name="T7" fmla="*/ 354 h 354"/>
                <a:gd name="T8" fmla="*/ 132 w 146"/>
                <a:gd name="T9" fmla="*/ 213 h 354"/>
                <a:gd name="T10" fmla="*/ 65 w 146"/>
                <a:gd name="T11" fmla="*/ 170 h 354"/>
                <a:gd name="T12" fmla="*/ 146 w 146"/>
                <a:gd name="T13" fmla="*/ 131 h 354"/>
                <a:gd name="T14" fmla="*/ 80 w 146"/>
                <a:gd name="T15" fmla="*/ 20 h 354"/>
                <a:gd name="T16" fmla="*/ 37 w 146"/>
                <a:gd name="T17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354">
                  <a:moveTo>
                    <a:pt x="37" y="0"/>
                  </a:moveTo>
                  <a:lnTo>
                    <a:pt x="37" y="38"/>
                  </a:lnTo>
                  <a:lnTo>
                    <a:pt x="0" y="354"/>
                  </a:lnTo>
                  <a:lnTo>
                    <a:pt x="62" y="354"/>
                  </a:lnTo>
                  <a:lnTo>
                    <a:pt x="132" y="213"/>
                  </a:lnTo>
                  <a:lnTo>
                    <a:pt x="65" y="170"/>
                  </a:lnTo>
                  <a:lnTo>
                    <a:pt x="146" y="131"/>
                  </a:lnTo>
                  <a:lnTo>
                    <a:pt x="80" y="2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14"/>
            <p:cNvSpPr>
              <a:spLocks/>
            </p:cNvSpPr>
            <p:nvPr/>
          </p:nvSpPr>
          <p:spPr bwMode="auto">
            <a:xfrm>
              <a:off x="4537075" y="3602831"/>
              <a:ext cx="114300" cy="111125"/>
            </a:xfrm>
            <a:custGeom>
              <a:avLst/>
              <a:gdLst>
                <a:gd name="T0" fmla="*/ 0 w 72"/>
                <a:gd name="T1" fmla="*/ 39 h 70"/>
                <a:gd name="T2" fmla="*/ 20 w 72"/>
                <a:gd name="T3" fmla="*/ 70 h 70"/>
                <a:gd name="T4" fmla="*/ 52 w 72"/>
                <a:gd name="T5" fmla="*/ 70 h 70"/>
                <a:gd name="T6" fmla="*/ 72 w 72"/>
                <a:gd name="T7" fmla="*/ 39 h 70"/>
                <a:gd name="T8" fmla="*/ 37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41" y="70"/>
                    <a:pt x="52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28A8E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15"/>
            <p:cNvSpPr>
              <a:spLocks/>
            </p:cNvSpPr>
            <p:nvPr/>
          </p:nvSpPr>
          <p:spPr bwMode="auto">
            <a:xfrm>
              <a:off x="4524375" y="3713956"/>
              <a:ext cx="142875" cy="323850"/>
            </a:xfrm>
            <a:custGeom>
              <a:avLst/>
              <a:gdLst>
                <a:gd name="T0" fmla="*/ 28 w 90"/>
                <a:gd name="T1" fmla="*/ 0 h 204"/>
                <a:gd name="T2" fmla="*/ 0 w 90"/>
                <a:gd name="T3" fmla="*/ 204 h 204"/>
                <a:gd name="T4" fmla="*/ 90 w 90"/>
                <a:gd name="T5" fmla="*/ 204 h 204"/>
                <a:gd name="T6" fmla="*/ 60 w 90"/>
                <a:gd name="T7" fmla="*/ 0 h 204"/>
                <a:gd name="T8" fmla="*/ 28 w 90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4">
                  <a:moveTo>
                    <a:pt x="28" y="0"/>
                  </a:moveTo>
                  <a:lnTo>
                    <a:pt x="0" y="204"/>
                  </a:lnTo>
                  <a:lnTo>
                    <a:pt x="90" y="204"/>
                  </a:lnTo>
                  <a:lnTo>
                    <a:pt x="6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8A8E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16"/>
            <p:cNvSpPr>
              <a:spLocks/>
            </p:cNvSpPr>
            <p:nvPr/>
          </p:nvSpPr>
          <p:spPr bwMode="auto">
            <a:xfrm>
              <a:off x="4524375" y="3713956"/>
              <a:ext cx="142875" cy="323850"/>
            </a:xfrm>
            <a:custGeom>
              <a:avLst/>
              <a:gdLst>
                <a:gd name="T0" fmla="*/ 28 w 90"/>
                <a:gd name="T1" fmla="*/ 0 h 204"/>
                <a:gd name="T2" fmla="*/ 0 w 90"/>
                <a:gd name="T3" fmla="*/ 204 h 204"/>
                <a:gd name="T4" fmla="*/ 90 w 90"/>
                <a:gd name="T5" fmla="*/ 204 h 204"/>
                <a:gd name="T6" fmla="*/ 60 w 90"/>
                <a:gd name="T7" fmla="*/ 0 h 204"/>
                <a:gd name="T8" fmla="*/ 28 w 90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4">
                  <a:moveTo>
                    <a:pt x="28" y="0"/>
                  </a:moveTo>
                  <a:lnTo>
                    <a:pt x="0" y="204"/>
                  </a:lnTo>
                  <a:lnTo>
                    <a:pt x="90" y="204"/>
                  </a:lnTo>
                  <a:lnTo>
                    <a:pt x="60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17"/>
            <p:cNvSpPr>
              <a:spLocks/>
            </p:cNvSpPr>
            <p:nvPr/>
          </p:nvSpPr>
          <p:spPr bwMode="auto">
            <a:xfrm>
              <a:off x="4448175" y="3434556"/>
              <a:ext cx="147638" cy="282575"/>
            </a:xfrm>
            <a:custGeom>
              <a:avLst/>
              <a:gdLst>
                <a:gd name="T0" fmla="*/ 8 w 93"/>
                <a:gd name="T1" fmla="*/ 0 h 178"/>
                <a:gd name="T2" fmla="*/ 0 w 93"/>
                <a:gd name="T3" fmla="*/ 29 h 178"/>
                <a:gd name="T4" fmla="*/ 21 w 93"/>
                <a:gd name="T5" fmla="*/ 178 h 178"/>
                <a:gd name="T6" fmla="*/ 93 w 93"/>
                <a:gd name="T7" fmla="*/ 106 h 178"/>
                <a:gd name="T8" fmla="*/ 8 w 93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3" y="10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18"/>
            <p:cNvSpPr>
              <a:spLocks/>
            </p:cNvSpPr>
            <p:nvPr/>
          </p:nvSpPr>
          <p:spPr bwMode="auto">
            <a:xfrm>
              <a:off x="4448175" y="3434556"/>
              <a:ext cx="147638" cy="282575"/>
            </a:xfrm>
            <a:custGeom>
              <a:avLst/>
              <a:gdLst>
                <a:gd name="T0" fmla="*/ 8 w 93"/>
                <a:gd name="T1" fmla="*/ 0 h 178"/>
                <a:gd name="T2" fmla="*/ 0 w 93"/>
                <a:gd name="T3" fmla="*/ 29 h 178"/>
                <a:gd name="T4" fmla="*/ 21 w 93"/>
                <a:gd name="T5" fmla="*/ 178 h 178"/>
                <a:gd name="T6" fmla="*/ 93 w 93"/>
                <a:gd name="T7" fmla="*/ 106 h 178"/>
                <a:gd name="T8" fmla="*/ 8 w 93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78">
                  <a:moveTo>
                    <a:pt x="8" y="0"/>
                  </a:moveTo>
                  <a:lnTo>
                    <a:pt x="0" y="29"/>
                  </a:lnTo>
                  <a:lnTo>
                    <a:pt x="21" y="178"/>
                  </a:lnTo>
                  <a:lnTo>
                    <a:pt x="93" y="106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19"/>
            <p:cNvSpPr>
              <a:spLocks/>
            </p:cNvSpPr>
            <p:nvPr/>
          </p:nvSpPr>
          <p:spPr bwMode="auto">
            <a:xfrm>
              <a:off x="4460875" y="3378994"/>
              <a:ext cx="268288" cy="93663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3 w 167"/>
                <a:gd name="T5" fmla="*/ 58 h 58"/>
                <a:gd name="T6" fmla="*/ 85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2" y="56"/>
                    <a:pt x="83" y="58"/>
                  </a:cubicBezTo>
                  <a:cubicBezTo>
                    <a:pt x="84" y="58"/>
                    <a:pt x="84" y="58"/>
                    <a:pt x="85" y="58"/>
                  </a:cubicBezTo>
                  <a:cubicBezTo>
                    <a:pt x="125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9E8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20"/>
            <p:cNvSpPr>
              <a:spLocks/>
            </p:cNvSpPr>
            <p:nvPr/>
          </p:nvSpPr>
          <p:spPr bwMode="auto">
            <a:xfrm>
              <a:off x="4183063" y="2682081"/>
              <a:ext cx="823913" cy="758825"/>
            </a:xfrm>
            <a:custGeom>
              <a:avLst/>
              <a:gdLst>
                <a:gd name="T0" fmla="*/ 256 w 513"/>
                <a:gd name="T1" fmla="*/ 0 h 473"/>
                <a:gd name="T2" fmla="*/ 115 w 513"/>
                <a:gd name="T3" fmla="*/ 378 h 473"/>
                <a:gd name="T4" fmla="*/ 256 w 513"/>
                <a:gd name="T5" fmla="*/ 473 h 473"/>
                <a:gd name="T6" fmla="*/ 398 w 513"/>
                <a:gd name="T7" fmla="*/ 378 h 473"/>
                <a:gd name="T8" fmla="*/ 256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6" y="0"/>
                  </a:moveTo>
                  <a:cubicBezTo>
                    <a:pt x="0" y="0"/>
                    <a:pt x="98" y="351"/>
                    <a:pt x="115" y="378"/>
                  </a:cubicBezTo>
                  <a:cubicBezTo>
                    <a:pt x="133" y="408"/>
                    <a:pt x="215" y="473"/>
                    <a:pt x="256" y="473"/>
                  </a:cubicBezTo>
                  <a:cubicBezTo>
                    <a:pt x="298" y="473"/>
                    <a:pt x="379" y="408"/>
                    <a:pt x="398" y="378"/>
                  </a:cubicBezTo>
                  <a:cubicBezTo>
                    <a:pt x="414" y="351"/>
                    <a:pt x="513" y="0"/>
                    <a:pt x="256" y="0"/>
                  </a:cubicBezTo>
                  <a:close/>
                </a:path>
              </a:pathLst>
            </a:custGeom>
            <a:solidFill>
              <a:srgbClr val="F6C5A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21"/>
            <p:cNvSpPr>
              <a:spLocks noEditPoints="1"/>
            </p:cNvSpPr>
            <p:nvPr/>
          </p:nvSpPr>
          <p:spPr bwMode="auto">
            <a:xfrm>
              <a:off x="4279900" y="2585244"/>
              <a:ext cx="647700" cy="584200"/>
            </a:xfrm>
            <a:custGeom>
              <a:avLst/>
              <a:gdLst>
                <a:gd name="T0" fmla="*/ 311 w 404"/>
                <a:gd name="T1" fmla="*/ 68 h 363"/>
                <a:gd name="T2" fmla="*/ 51 w 404"/>
                <a:gd name="T3" fmla="*/ 97 h 363"/>
                <a:gd name="T4" fmla="*/ 30 w 404"/>
                <a:gd name="T5" fmla="*/ 357 h 363"/>
                <a:gd name="T6" fmla="*/ 30 w 404"/>
                <a:gd name="T7" fmla="*/ 357 h 363"/>
                <a:gd name="T8" fmla="*/ 30 w 404"/>
                <a:gd name="T9" fmla="*/ 360 h 363"/>
                <a:gd name="T10" fmla="*/ 32 w 404"/>
                <a:gd name="T11" fmla="*/ 363 h 363"/>
                <a:gd name="T12" fmla="*/ 37 w 404"/>
                <a:gd name="T13" fmla="*/ 362 h 363"/>
                <a:gd name="T14" fmla="*/ 37 w 404"/>
                <a:gd name="T15" fmla="*/ 361 h 363"/>
                <a:gd name="T16" fmla="*/ 37 w 404"/>
                <a:gd name="T17" fmla="*/ 340 h 363"/>
                <a:gd name="T18" fmla="*/ 32 w 404"/>
                <a:gd name="T19" fmla="*/ 307 h 363"/>
                <a:gd name="T20" fmla="*/ 77 w 404"/>
                <a:gd name="T21" fmla="*/ 183 h 363"/>
                <a:gd name="T22" fmla="*/ 86 w 404"/>
                <a:gd name="T23" fmla="*/ 171 h 363"/>
                <a:gd name="T24" fmla="*/ 97 w 404"/>
                <a:gd name="T25" fmla="*/ 159 h 363"/>
                <a:gd name="T26" fmla="*/ 103 w 404"/>
                <a:gd name="T27" fmla="*/ 154 h 363"/>
                <a:gd name="T28" fmla="*/ 242 w 404"/>
                <a:gd name="T29" fmla="*/ 176 h 363"/>
                <a:gd name="T30" fmla="*/ 296 w 404"/>
                <a:gd name="T31" fmla="*/ 189 h 363"/>
                <a:gd name="T32" fmla="*/ 311 w 404"/>
                <a:gd name="T33" fmla="*/ 177 h 363"/>
                <a:gd name="T34" fmla="*/ 359 w 404"/>
                <a:gd name="T35" fmla="*/ 315 h 363"/>
                <a:gd name="T36" fmla="*/ 356 w 404"/>
                <a:gd name="T37" fmla="*/ 340 h 363"/>
                <a:gd name="T38" fmla="*/ 356 w 404"/>
                <a:gd name="T39" fmla="*/ 361 h 363"/>
                <a:gd name="T40" fmla="*/ 356 w 404"/>
                <a:gd name="T41" fmla="*/ 362 h 363"/>
                <a:gd name="T42" fmla="*/ 361 w 404"/>
                <a:gd name="T43" fmla="*/ 363 h 363"/>
                <a:gd name="T44" fmla="*/ 363 w 404"/>
                <a:gd name="T45" fmla="*/ 360 h 363"/>
                <a:gd name="T46" fmla="*/ 364 w 404"/>
                <a:gd name="T47" fmla="*/ 351 h 363"/>
                <a:gd name="T48" fmla="*/ 366 w 404"/>
                <a:gd name="T49" fmla="*/ 338 h 363"/>
                <a:gd name="T50" fmla="*/ 311 w 404"/>
                <a:gd name="T51" fmla="*/ 68 h 363"/>
                <a:gd name="T52" fmla="*/ 180 w 404"/>
                <a:gd name="T53" fmla="*/ 135 h 363"/>
                <a:gd name="T54" fmla="*/ 176 w 404"/>
                <a:gd name="T55" fmla="*/ 134 h 363"/>
                <a:gd name="T56" fmla="*/ 182 w 404"/>
                <a:gd name="T57" fmla="*/ 135 h 363"/>
                <a:gd name="T58" fmla="*/ 180 w 404"/>
                <a:gd name="T59" fmla="*/ 13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4" h="363">
                  <a:moveTo>
                    <a:pt x="311" y="68"/>
                  </a:moveTo>
                  <a:cubicBezTo>
                    <a:pt x="225" y="0"/>
                    <a:pt x="91" y="41"/>
                    <a:pt x="51" y="97"/>
                  </a:cubicBezTo>
                  <a:cubicBezTo>
                    <a:pt x="0" y="168"/>
                    <a:pt x="18" y="276"/>
                    <a:pt x="30" y="357"/>
                  </a:cubicBezTo>
                  <a:cubicBezTo>
                    <a:pt x="30" y="357"/>
                    <a:pt x="30" y="357"/>
                    <a:pt x="30" y="357"/>
                  </a:cubicBezTo>
                  <a:cubicBezTo>
                    <a:pt x="30" y="358"/>
                    <a:pt x="30" y="359"/>
                    <a:pt x="30" y="360"/>
                  </a:cubicBezTo>
                  <a:cubicBezTo>
                    <a:pt x="31" y="360"/>
                    <a:pt x="32" y="362"/>
                    <a:pt x="32" y="363"/>
                  </a:cubicBezTo>
                  <a:cubicBezTo>
                    <a:pt x="33" y="363"/>
                    <a:pt x="36" y="363"/>
                    <a:pt x="37" y="362"/>
                  </a:cubicBezTo>
                  <a:cubicBezTo>
                    <a:pt x="37" y="362"/>
                    <a:pt x="37" y="361"/>
                    <a:pt x="37" y="361"/>
                  </a:cubicBezTo>
                  <a:cubicBezTo>
                    <a:pt x="38" y="354"/>
                    <a:pt x="37" y="340"/>
                    <a:pt x="37" y="340"/>
                  </a:cubicBezTo>
                  <a:cubicBezTo>
                    <a:pt x="37" y="328"/>
                    <a:pt x="34" y="318"/>
                    <a:pt x="32" y="307"/>
                  </a:cubicBezTo>
                  <a:cubicBezTo>
                    <a:pt x="41" y="256"/>
                    <a:pt x="65" y="245"/>
                    <a:pt x="77" y="183"/>
                  </a:cubicBezTo>
                  <a:cubicBezTo>
                    <a:pt x="80" y="179"/>
                    <a:pt x="83" y="175"/>
                    <a:pt x="86" y="171"/>
                  </a:cubicBezTo>
                  <a:cubicBezTo>
                    <a:pt x="89" y="167"/>
                    <a:pt x="93" y="162"/>
                    <a:pt x="97" y="159"/>
                  </a:cubicBezTo>
                  <a:cubicBezTo>
                    <a:pt x="99" y="157"/>
                    <a:pt x="101" y="156"/>
                    <a:pt x="103" y="154"/>
                  </a:cubicBezTo>
                  <a:cubicBezTo>
                    <a:pt x="150" y="137"/>
                    <a:pt x="198" y="158"/>
                    <a:pt x="242" y="176"/>
                  </a:cubicBezTo>
                  <a:cubicBezTo>
                    <a:pt x="259" y="182"/>
                    <a:pt x="278" y="191"/>
                    <a:pt x="296" y="189"/>
                  </a:cubicBezTo>
                  <a:cubicBezTo>
                    <a:pt x="304" y="189"/>
                    <a:pt x="310" y="183"/>
                    <a:pt x="311" y="177"/>
                  </a:cubicBezTo>
                  <a:cubicBezTo>
                    <a:pt x="332" y="240"/>
                    <a:pt x="349" y="269"/>
                    <a:pt x="359" y="315"/>
                  </a:cubicBezTo>
                  <a:cubicBezTo>
                    <a:pt x="358" y="323"/>
                    <a:pt x="356" y="331"/>
                    <a:pt x="356" y="340"/>
                  </a:cubicBezTo>
                  <a:cubicBezTo>
                    <a:pt x="356" y="340"/>
                    <a:pt x="355" y="354"/>
                    <a:pt x="356" y="361"/>
                  </a:cubicBezTo>
                  <a:cubicBezTo>
                    <a:pt x="356" y="361"/>
                    <a:pt x="356" y="362"/>
                    <a:pt x="356" y="362"/>
                  </a:cubicBezTo>
                  <a:cubicBezTo>
                    <a:pt x="357" y="363"/>
                    <a:pt x="360" y="363"/>
                    <a:pt x="361" y="363"/>
                  </a:cubicBezTo>
                  <a:cubicBezTo>
                    <a:pt x="361" y="362"/>
                    <a:pt x="363" y="360"/>
                    <a:pt x="363" y="360"/>
                  </a:cubicBezTo>
                  <a:cubicBezTo>
                    <a:pt x="364" y="357"/>
                    <a:pt x="364" y="354"/>
                    <a:pt x="364" y="351"/>
                  </a:cubicBezTo>
                  <a:cubicBezTo>
                    <a:pt x="364" y="347"/>
                    <a:pt x="365" y="342"/>
                    <a:pt x="366" y="338"/>
                  </a:cubicBezTo>
                  <a:cubicBezTo>
                    <a:pt x="379" y="288"/>
                    <a:pt x="404" y="90"/>
                    <a:pt x="311" y="68"/>
                  </a:cubicBezTo>
                  <a:close/>
                  <a:moveTo>
                    <a:pt x="180" y="135"/>
                  </a:moveTo>
                  <a:cubicBezTo>
                    <a:pt x="179" y="135"/>
                    <a:pt x="177" y="134"/>
                    <a:pt x="176" y="134"/>
                  </a:cubicBezTo>
                  <a:cubicBezTo>
                    <a:pt x="178" y="134"/>
                    <a:pt x="180" y="135"/>
                    <a:pt x="182" y="135"/>
                  </a:cubicBezTo>
                  <a:cubicBezTo>
                    <a:pt x="181" y="135"/>
                    <a:pt x="181" y="135"/>
                    <a:pt x="180" y="135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22"/>
            <p:cNvSpPr>
              <a:spLocks/>
            </p:cNvSpPr>
            <p:nvPr/>
          </p:nvSpPr>
          <p:spPr bwMode="auto">
            <a:xfrm>
              <a:off x="4595813" y="3434556"/>
              <a:ext cx="141288" cy="285750"/>
            </a:xfrm>
            <a:custGeom>
              <a:avLst/>
              <a:gdLst>
                <a:gd name="T0" fmla="*/ 84 w 89"/>
                <a:gd name="T1" fmla="*/ 0 h 180"/>
                <a:gd name="T2" fmla="*/ 89 w 89"/>
                <a:gd name="T3" fmla="*/ 29 h 180"/>
                <a:gd name="T4" fmla="*/ 70 w 89"/>
                <a:gd name="T5" fmla="*/ 180 h 180"/>
                <a:gd name="T6" fmla="*/ 0 w 89"/>
                <a:gd name="T7" fmla="*/ 106 h 180"/>
                <a:gd name="T8" fmla="*/ 84 w 89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80">
                  <a:moveTo>
                    <a:pt x="84" y="0"/>
                  </a:moveTo>
                  <a:lnTo>
                    <a:pt x="89" y="29"/>
                  </a:lnTo>
                  <a:lnTo>
                    <a:pt x="70" y="180"/>
                  </a:lnTo>
                  <a:lnTo>
                    <a:pt x="0" y="106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223"/>
            <p:cNvSpPr>
              <a:spLocks/>
            </p:cNvSpPr>
            <p:nvPr/>
          </p:nvSpPr>
          <p:spPr bwMode="auto">
            <a:xfrm>
              <a:off x="4595813" y="3434556"/>
              <a:ext cx="141288" cy="285750"/>
            </a:xfrm>
            <a:custGeom>
              <a:avLst/>
              <a:gdLst>
                <a:gd name="T0" fmla="*/ 84 w 89"/>
                <a:gd name="T1" fmla="*/ 0 h 180"/>
                <a:gd name="T2" fmla="*/ 89 w 89"/>
                <a:gd name="T3" fmla="*/ 29 h 180"/>
                <a:gd name="T4" fmla="*/ 70 w 89"/>
                <a:gd name="T5" fmla="*/ 180 h 180"/>
                <a:gd name="T6" fmla="*/ 0 w 89"/>
                <a:gd name="T7" fmla="*/ 106 h 180"/>
                <a:gd name="T8" fmla="*/ 84 w 89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80">
                  <a:moveTo>
                    <a:pt x="84" y="0"/>
                  </a:moveTo>
                  <a:lnTo>
                    <a:pt x="89" y="29"/>
                  </a:lnTo>
                  <a:lnTo>
                    <a:pt x="70" y="180"/>
                  </a:lnTo>
                  <a:lnTo>
                    <a:pt x="0" y="106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224"/>
            <p:cNvSpPr>
              <a:spLocks/>
            </p:cNvSpPr>
            <p:nvPr/>
          </p:nvSpPr>
          <p:spPr bwMode="auto">
            <a:xfrm>
              <a:off x="4460875" y="3431381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2 h 108"/>
                <a:gd name="T8" fmla="*/ 85 w 169"/>
                <a:gd name="T9" fmla="*/ 108 h 108"/>
                <a:gd name="T10" fmla="*/ 169 w 169"/>
                <a:gd name="T11" fmla="*/ 2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2"/>
                  </a:lnTo>
                  <a:lnTo>
                    <a:pt x="85" y="108"/>
                  </a:lnTo>
                  <a:lnTo>
                    <a:pt x="169" y="2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E9BB9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225"/>
            <p:cNvSpPr>
              <a:spLocks/>
            </p:cNvSpPr>
            <p:nvPr/>
          </p:nvSpPr>
          <p:spPr bwMode="auto">
            <a:xfrm>
              <a:off x="4460875" y="3431381"/>
              <a:ext cx="268288" cy="171450"/>
            </a:xfrm>
            <a:custGeom>
              <a:avLst/>
              <a:gdLst>
                <a:gd name="T0" fmla="*/ 169 w 169"/>
                <a:gd name="T1" fmla="*/ 0 h 108"/>
                <a:gd name="T2" fmla="*/ 85 w 169"/>
                <a:gd name="T3" fmla="*/ 105 h 108"/>
                <a:gd name="T4" fmla="*/ 0 w 169"/>
                <a:gd name="T5" fmla="*/ 0 h 108"/>
                <a:gd name="T6" fmla="*/ 0 w 169"/>
                <a:gd name="T7" fmla="*/ 2 h 108"/>
                <a:gd name="T8" fmla="*/ 85 w 169"/>
                <a:gd name="T9" fmla="*/ 108 h 108"/>
                <a:gd name="T10" fmla="*/ 169 w 169"/>
                <a:gd name="T11" fmla="*/ 2 h 108"/>
                <a:gd name="T12" fmla="*/ 169 w 16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08">
                  <a:moveTo>
                    <a:pt x="169" y="0"/>
                  </a:moveTo>
                  <a:lnTo>
                    <a:pt x="85" y="105"/>
                  </a:lnTo>
                  <a:lnTo>
                    <a:pt x="0" y="0"/>
                  </a:lnTo>
                  <a:lnTo>
                    <a:pt x="0" y="2"/>
                  </a:lnTo>
                  <a:lnTo>
                    <a:pt x="85" y="108"/>
                  </a:lnTo>
                  <a:lnTo>
                    <a:pt x="169" y="2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26"/>
            <p:cNvSpPr>
              <a:spLocks noEditPoints="1"/>
            </p:cNvSpPr>
            <p:nvPr/>
          </p:nvSpPr>
          <p:spPr bwMode="auto">
            <a:xfrm>
              <a:off x="4568825" y="3713956"/>
              <a:ext cx="50800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1 h 1"/>
                <a:gd name="T4" fmla="*/ 0 w 32"/>
                <a:gd name="T5" fmla="*/ 1 h 1"/>
                <a:gd name="T6" fmla="*/ 0 w 32"/>
                <a:gd name="T7" fmla="*/ 0 h 1"/>
                <a:gd name="T8" fmla="*/ 32 w 32"/>
                <a:gd name="T9" fmla="*/ 0 h 1"/>
                <a:gd name="T10" fmla="*/ 32 w 32"/>
                <a:gd name="T11" fmla="*/ 0 h 1"/>
                <a:gd name="T12" fmla="*/ 32 w 32"/>
                <a:gd name="T13" fmla="*/ 1 h 1"/>
                <a:gd name="T14" fmla="*/ 32 w 32"/>
                <a:gd name="T15" fmla="*/ 1 h 1"/>
                <a:gd name="T16" fmla="*/ 32 w 3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FA7B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27"/>
            <p:cNvSpPr>
              <a:spLocks noEditPoints="1"/>
            </p:cNvSpPr>
            <p:nvPr/>
          </p:nvSpPr>
          <p:spPr bwMode="auto">
            <a:xfrm>
              <a:off x="4568825" y="3713956"/>
              <a:ext cx="50800" cy="1588"/>
            </a:xfrm>
            <a:custGeom>
              <a:avLst/>
              <a:gdLst>
                <a:gd name="T0" fmla="*/ 0 w 32"/>
                <a:gd name="T1" fmla="*/ 0 h 1"/>
                <a:gd name="T2" fmla="*/ 0 w 32"/>
                <a:gd name="T3" fmla="*/ 1 h 1"/>
                <a:gd name="T4" fmla="*/ 0 w 32"/>
                <a:gd name="T5" fmla="*/ 1 h 1"/>
                <a:gd name="T6" fmla="*/ 0 w 32"/>
                <a:gd name="T7" fmla="*/ 0 h 1"/>
                <a:gd name="T8" fmla="*/ 32 w 32"/>
                <a:gd name="T9" fmla="*/ 0 h 1"/>
                <a:gd name="T10" fmla="*/ 32 w 32"/>
                <a:gd name="T11" fmla="*/ 0 h 1"/>
                <a:gd name="T12" fmla="*/ 32 w 32"/>
                <a:gd name="T13" fmla="*/ 1 h 1"/>
                <a:gd name="T14" fmla="*/ 32 w 32"/>
                <a:gd name="T15" fmla="*/ 1 h 1"/>
                <a:gd name="T16" fmla="*/ 32 w 3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228"/>
            <p:cNvSpPr>
              <a:spLocks noChangeArrowheads="1"/>
            </p:cNvSpPr>
            <p:nvPr/>
          </p:nvSpPr>
          <p:spPr bwMode="auto">
            <a:xfrm>
              <a:off x="4568825" y="3713956"/>
              <a:ext cx="50800" cy="1588"/>
            </a:xfrm>
            <a:prstGeom prst="rect">
              <a:avLst/>
            </a:prstGeom>
            <a:solidFill>
              <a:srgbClr val="2497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229"/>
            <p:cNvSpPr>
              <a:spLocks noChangeArrowheads="1"/>
            </p:cNvSpPr>
            <p:nvPr/>
          </p:nvSpPr>
          <p:spPr bwMode="auto">
            <a:xfrm>
              <a:off x="4568825" y="3713956"/>
              <a:ext cx="5080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 userDrawn="1"/>
        </p:nvSpPr>
        <p:spPr>
          <a:xfrm>
            <a:off x="0" y="990600"/>
            <a:ext cx="9144000" cy="41529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883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ooter with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-85047"/>
            <a:ext cx="9144000" cy="16774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83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7793" y="130723"/>
            <a:ext cx="6096000" cy="35608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ru-RU" dirty="0"/>
              <a:t>ЗАГОЛОВОК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4023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23820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Exo 2 Light" panose="00000400000000000000" pitchFamily="2" charset="-52"/>
                <a:cs typeface="Exo 2 Light" panose="00000400000000000000" pitchFamily="2" charset="-52"/>
              </a:defRPr>
            </a:lvl1pPr>
          </a:lstStyle>
          <a:p>
            <a:fld id="{D60D1EDE-7116-2443-9BDD-368CE5B3766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Date Placeholder 3"/>
          <p:cNvSpPr txBox="1">
            <a:spLocks/>
          </p:cNvSpPr>
          <p:nvPr userDrawn="1"/>
        </p:nvSpPr>
        <p:spPr>
          <a:xfrm>
            <a:off x="457200" y="4780970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Raleway"/>
                <a:ea typeface="+mn-ea"/>
                <a:cs typeface="Raleway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>
                <a:latin typeface="Exo 2 Light" panose="00000400000000000000" pitchFamily="2" charset="-52"/>
              </a:rPr>
              <a:t>www.erp.band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 flipH="1">
            <a:off x="399803" y="562064"/>
            <a:ext cx="8318131" cy="0"/>
          </a:xfrm>
          <a:prstGeom prst="line">
            <a:avLst/>
          </a:prstGeom>
          <a:ln w="9525" cmpd="sng">
            <a:solidFill>
              <a:srgbClr val="E0E0E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274" y="130727"/>
            <a:ext cx="706281" cy="35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5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52" r:id="rId5"/>
    <p:sldLayoutId id="2147483653" r:id="rId6"/>
    <p:sldLayoutId id="2147483666" r:id="rId7"/>
    <p:sldLayoutId id="2147483668" r:id="rId8"/>
    <p:sldLayoutId id="2147483667" r:id="rId9"/>
    <p:sldLayoutId id="2147483660" r:id="rId10"/>
    <p:sldLayoutId id="2147483663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1400" b="1" kern="1200">
          <a:solidFill>
            <a:schemeClr val="tx1"/>
          </a:solidFill>
          <a:latin typeface="Exo 2 Semi Bold" panose="00000700000000000000" pitchFamily="2" charset="-52"/>
          <a:ea typeface="+mj-ea"/>
          <a:cs typeface="Exo 2 Semi Bold" panose="00000700000000000000" pitchFamily="2" charset="-52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Exo 2" panose="00000500000000000000" pitchFamily="2" charset="-52"/>
          <a:ea typeface="+mn-ea"/>
          <a:cs typeface="Exo 2" panose="00000500000000000000" pitchFamily="2" charset="-52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Exo 2" panose="00000500000000000000" pitchFamily="2" charset="-52"/>
          <a:ea typeface="+mn-ea"/>
          <a:cs typeface="Exo 2" panose="00000500000000000000" pitchFamily="2" charset="-52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Exo 2" panose="00000500000000000000" pitchFamily="2" charset="-52"/>
          <a:ea typeface="+mn-ea"/>
          <a:cs typeface="Exo 2" panose="00000500000000000000" pitchFamily="2" charset="-52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Exo 2" panose="00000500000000000000" pitchFamily="2" charset="-52"/>
          <a:ea typeface="+mn-ea"/>
          <a:cs typeface="Exo 2" panose="00000500000000000000" pitchFamily="2" charset="-52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Exo 2" panose="00000500000000000000" pitchFamily="2" charset="-52"/>
          <a:ea typeface="+mn-ea"/>
          <a:cs typeface="Exo 2" panose="00000500000000000000" pitchFamily="2" charset="-52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7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3.0%20SR_0420417_BlankFile.xlsx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3.0%20SR_0420417_BlankFile.xlsx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1.3.1%20FR_PL_PURCB_BlankFile.xlsx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FR_PL_PURCB_BlankFile.xlsx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1.3.1%20FR_BS_PURCB_BlankFile.xlsx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FR_BS_PURCB_BlankFile.xlsx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1.3.1%20SR_0420404_BlankFile.xls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04_BlankFile.xlsx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SR_0420409_BlankFile.xlsx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09_BlankFile.xlsx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09_BlankFile.xlsx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09_BlankFile.xlsx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3.0%20SR_0420409_BlankFile.xlsx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09_BlankFile.xlsx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10_SPOD_BlankFile.xls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10_SPOD_BlankFile.xlsx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11_SPOD_BlankFile.xlsx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11_SPOD_BlankFile.xlsx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15_BlankFile.xlsx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15_BlankFile.xlsx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15_BlankFile.xlsx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15_BlankFile.xlsx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1.3.1%20SR_0420417_BlankFile.xlsx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1.3.1%20SR_0420417_BlankFile.xlsx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17_BlankFile.xlsx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SR_0420418_BlankFile.xlsx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3.0%20SR_0420418_BlankFile.xlsx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B9A5D3-DCA7-4AE4-97A2-642F0DA608E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5579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1982347"/>
            <a:ext cx="9144000" cy="11788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sx="1000" sy="1000" algn="ctr" rotWithShape="0">
              <a:schemeClr val="bg1">
                <a:alpha val="12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Rectangle 2"/>
          <p:cNvSpPr/>
          <p:nvPr/>
        </p:nvSpPr>
        <p:spPr>
          <a:xfrm>
            <a:off x="1178416" y="2387083"/>
            <a:ext cx="713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b="1" cap="all" dirty="0">
                <a:latin typeface="Exo 2 "/>
              </a:rPr>
              <a:t>НОВОВВЕДЕНИЯ В БУХУЧЕТЕ И ОТЧЕТНОСТИ НФО В 2019 Г.</a:t>
            </a:r>
            <a:endParaRPr lang="ru-RU" sz="1100" b="1" dirty="0">
              <a:latin typeface="Exo 2 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D5CCB2-20D6-47B7-8EF3-614C47A13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21" y="2320123"/>
            <a:ext cx="999688" cy="50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4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10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919033"/>
              </p:ext>
            </p:extLst>
          </p:nvPr>
        </p:nvGraphicFramePr>
        <p:xfrm>
          <a:off x="259976" y="788691"/>
          <a:ext cx="862404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698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862885">
                  <a:extLst>
                    <a:ext uri="{9D8B030D-6E8A-4147-A177-3AD203B41FA5}">
                      <a16:colId xmlns:a16="http://schemas.microsoft.com/office/drawing/2014/main" val="1698667451"/>
                    </a:ext>
                  </a:extLst>
                </a:gridCol>
                <a:gridCol w="5067836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1961629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Символ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Стало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Было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213169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53805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Прочие расходы арендатора по договорам аренды. Финансовый результат (убыток) по прекращению признания договора аренды отражается бухгалтерской записью: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"Расходы по другим операциям" (в ОФР по символу 53805 "Прочие расходы арендатора по договорам аренды")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61209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"Выбытие (реализация) имущества".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Новый символ.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fontAlgn="t"/>
                      <a:br>
                        <a:rPr lang="ru-RU" sz="1100">
                          <a:effectLst/>
                          <a:latin typeface="+mn-lt"/>
                        </a:rPr>
                      </a:b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71802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55302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Амортизация по активам в форме права пользования. Используется в корреспонденцией со счетом N 60805 "Амортизация основных средств, полученных в финансовую аренду".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Амортизация по основным средствам, полученным в финансовую аренду (лизинг).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71802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55401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арендная плата по краткосрочной аренде и аренде активов, имеющих низкую стоимость. Признаются в качестве расхода в течение срока аренды. Не позднее последнего дня месяца расходы, начисленные за истекший месяц, отражаются бухгалтерской записью: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71802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"Расходы, связанные с обеспечением деятельности" (в ОФР по символу 55401 "Арендная плата по краткосрочной аренде и аренде активов, имеющих низкую стоимость")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60312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"Расчеты с поставщиками и подрядчиками" или счета 60314 "Расчеты с организациями-нерезидентами по хозяйственным операциям".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Арендная плата по арендованным основным средствам и другому имуществу.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3018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911967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11</a:t>
            </a:fld>
            <a:endParaRPr lang="en-US" dirty="0">
              <a:latin typeface="+mn-lt"/>
            </a:endParaRPr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F516985-C757-499F-BAA0-FA132AAE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Проекты на рассмотрении в Банке России. Изменения в плане счетов. БФО.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D4956C9-9713-4424-98E0-C190EBD413E0}"/>
              </a:ext>
            </a:extLst>
          </p:cNvPr>
          <p:cNvSpPr/>
          <p:nvPr/>
        </p:nvSpPr>
        <p:spPr>
          <a:xfrm>
            <a:off x="447793" y="677156"/>
            <a:ext cx="8239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2272F"/>
                </a:solidFill>
              </a:rPr>
              <a:t>Проект указания Банка России «О внесении изменений в Положение Банка России от 2 сентября 2015 года № 486-П «О Плане счетов бухгалтерского учета в </a:t>
            </a:r>
            <a:r>
              <a:rPr lang="ru-RU" sz="1400" dirty="0" err="1">
                <a:solidFill>
                  <a:srgbClr val="22272F"/>
                </a:solidFill>
              </a:rPr>
              <a:t>некредитных</a:t>
            </a:r>
            <a:r>
              <a:rPr lang="ru-RU" sz="1400" dirty="0">
                <a:solidFill>
                  <a:srgbClr val="22272F"/>
                </a:solidFill>
              </a:rPr>
              <a:t> финансовых организациях и порядке его применения».</a:t>
            </a:r>
            <a:endParaRPr lang="en-US" sz="1400" dirty="0">
              <a:solidFill>
                <a:srgbClr val="22272F"/>
              </a:solidFill>
            </a:endParaRPr>
          </a:p>
          <a:p>
            <a:endParaRPr lang="en-US" sz="1400" dirty="0">
              <a:solidFill>
                <a:srgbClr val="22272F"/>
              </a:solidFill>
            </a:endParaRPr>
          </a:p>
          <a:p>
            <a:pPr algn="ctr"/>
            <a:r>
              <a:rPr lang="ru-RU" sz="1400" dirty="0"/>
              <a:t>Таблица основных изменений</a:t>
            </a:r>
            <a:endParaRPr lang="ru-RU" sz="1100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0854CF-EA41-4B98-9CD0-5A261B795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976496"/>
              </p:ext>
            </p:extLst>
          </p:nvPr>
        </p:nvGraphicFramePr>
        <p:xfrm>
          <a:off x="278631" y="1914706"/>
          <a:ext cx="8577329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58">
                  <a:extLst>
                    <a:ext uri="{9D8B030D-6E8A-4147-A177-3AD203B41FA5}">
                      <a16:colId xmlns:a16="http://schemas.microsoft.com/office/drawing/2014/main" val="1148022226"/>
                    </a:ext>
                  </a:extLst>
                </a:gridCol>
                <a:gridCol w="5151338">
                  <a:extLst>
                    <a:ext uri="{9D8B030D-6E8A-4147-A177-3AD203B41FA5}">
                      <a16:colId xmlns:a16="http://schemas.microsoft.com/office/drawing/2014/main" val="3485810107"/>
                    </a:ext>
                  </a:extLst>
                </a:gridCol>
                <a:gridCol w="2661433">
                  <a:extLst>
                    <a:ext uri="{9D8B030D-6E8A-4147-A177-3AD203B41FA5}">
                      <a16:colId xmlns:a16="http://schemas.microsoft.com/office/drawing/2014/main" val="339508996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Счет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3025" marR="73025" anchor="ctr"/>
                </a:tc>
                <a:extLst>
                  <a:ext uri="{0D108BD9-81ED-4DB2-BD59-A6C34878D82A}">
                    <a16:rowId xmlns:a16="http://schemas.microsoft.com/office/drawing/2014/main" val="278401917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33403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резерва прямых расходов на урегулирование убытков до наилучшей оценки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1084085216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33404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резерва прямых расходов на урегулирование убытков до наилучшей оценки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1088066153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33405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резерва косвенных расходов на урегулирование убытков до наилучшей оценки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2008943855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33406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резерва косвенных расходов на урегулирование убытков до наилучшей оценки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142068249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34301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Доля перестраховщиков в резерве прямых расходов на урегулирование убытков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изменение наименование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561698262"/>
                  </a:ext>
                </a:extLst>
              </a:tr>
            </a:tbl>
          </a:graphicData>
        </a:graphic>
      </p:graphicFrame>
      <p:sp>
        <p:nvSpPr>
          <p:cNvPr id="25" name="Управляющая кнопка: &quot;На главную&quot; 2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3979FE0-FD9B-4144-A37D-05A3444EF4CF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itle 2">
            <a:extLst>
              <a:ext uri="{FF2B5EF4-FFF2-40B4-BE49-F238E27FC236}">
                <a16:creationId xmlns:a16="http://schemas.microsoft.com/office/drawing/2014/main" id="{767C3801-B4FA-419B-9F16-510C1598867F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67547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12</a:t>
            </a:fld>
            <a:endParaRPr lang="en-US" dirty="0">
              <a:latin typeface="+mn-lt"/>
            </a:endParaRPr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F516985-C757-499F-BAA0-FA132AAE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Проекты на рассмотрении в Банке России. Изменения в плане счетов. БФО.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0854CF-EA41-4B98-9CD0-5A261B795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399850"/>
              </p:ext>
            </p:extLst>
          </p:nvPr>
        </p:nvGraphicFramePr>
        <p:xfrm>
          <a:off x="278631" y="1017270"/>
          <a:ext cx="8577329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58">
                  <a:extLst>
                    <a:ext uri="{9D8B030D-6E8A-4147-A177-3AD203B41FA5}">
                      <a16:colId xmlns:a16="http://schemas.microsoft.com/office/drawing/2014/main" val="1148022226"/>
                    </a:ext>
                  </a:extLst>
                </a:gridCol>
                <a:gridCol w="5151338">
                  <a:extLst>
                    <a:ext uri="{9D8B030D-6E8A-4147-A177-3AD203B41FA5}">
                      <a16:colId xmlns:a16="http://schemas.microsoft.com/office/drawing/2014/main" val="3485810107"/>
                    </a:ext>
                  </a:extLst>
                </a:gridCol>
                <a:gridCol w="2661433">
                  <a:extLst>
                    <a:ext uri="{9D8B030D-6E8A-4147-A177-3AD203B41FA5}">
                      <a16:colId xmlns:a16="http://schemas.microsoft.com/office/drawing/2014/main" val="339508996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Счет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3025" marR="73025" anchor="ctr"/>
                </a:tc>
                <a:extLst>
                  <a:ext uri="{0D108BD9-81ED-4DB2-BD59-A6C34878D82A}">
                    <a16:rowId xmlns:a16="http://schemas.microsoft.com/office/drawing/2014/main" val="278401917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34302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доли перестраховщиков в резерве</a:t>
                      </a:r>
                      <a:b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прямых расходов на урегулирование убытков до</a:t>
                      </a:r>
                      <a:b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наилучшей оценки 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084085216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34303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доли перестраховщиков в резерве</a:t>
                      </a:r>
                      <a:b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прямых расходов на урегулирование убытков до</a:t>
                      </a:r>
                      <a:b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наилучшей оценки 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088066153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34304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Доля перестраховщиков в резерве косвенных расходов</a:t>
                      </a:r>
                      <a:b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 урегулирование убытков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счет и назначение счета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008943855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34305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доли перестраховщиков в резерве</a:t>
                      </a:r>
                      <a:b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косвенных расходов на урегулирование убытков до</a:t>
                      </a:r>
                      <a:b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наилучшей оценки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42068249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34306</a:t>
                      </a:r>
                      <a:endParaRPr lang="ru-RU" sz="110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Корректировка доли перестраховщиков в резерве</a:t>
                      </a:r>
                      <a:b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косвенных расходов на урегулирование убытков до</a:t>
                      </a:r>
                      <a:b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наилучшей оценки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новый парный счет и назначение счета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561698262"/>
                  </a:ext>
                </a:extLst>
              </a:tr>
            </a:tbl>
          </a:graphicData>
        </a:graphic>
      </p:graphicFrame>
      <p:sp>
        <p:nvSpPr>
          <p:cNvPr id="9" name="Управляющая кнопка: &quot;На главную&quot;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68ED313E-FD43-42AF-A1D4-87654A19FC95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841C6752-7468-4371-81B6-3814002610C0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23319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13</a:t>
            </a:fld>
            <a:endParaRPr lang="en-US" dirty="0">
              <a:latin typeface="+mn-lt"/>
            </a:endParaRPr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F516985-C757-499F-BAA0-FA132AAE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Проекты на рассмотрении в Банке России. Изменения в плане счетов. БФО.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0854CF-EA41-4B98-9CD0-5A261B795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39876"/>
              </p:ext>
            </p:extLst>
          </p:nvPr>
        </p:nvGraphicFramePr>
        <p:xfrm>
          <a:off x="283335" y="708177"/>
          <a:ext cx="8577329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58">
                  <a:extLst>
                    <a:ext uri="{9D8B030D-6E8A-4147-A177-3AD203B41FA5}">
                      <a16:colId xmlns:a16="http://schemas.microsoft.com/office/drawing/2014/main" val="1148022226"/>
                    </a:ext>
                  </a:extLst>
                </a:gridCol>
                <a:gridCol w="2410084">
                  <a:extLst>
                    <a:ext uri="{9D8B030D-6E8A-4147-A177-3AD203B41FA5}">
                      <a16:colId xmlns:a16="http://schemas.microsoft.com/office/drawing/2014/main" val="3485810107"/>
                    </a:ext>
                  </a:extLst>
                </a:gridCol>
                <a:gridCol w="5402687">
                  <a:extLst>
                    <a:ext uri="{9D8B030D-6E8A-4147-A177-3AD203B41FA5}">
                      <a16:colId xmlns:a16="http://schemas.microsoft.com/office/drawing/2014/main" val="339508996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Счет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3025" marR="73025" anchor="ctr"/>
                </a:tc>
                <a:extLst>
                  <a:ext uri="{0D108BD9-81ED-4DB2-BD59-A6C34878D82A}">
                    <a16:rowId xmlns:a16="http://schemas.microsoft.com/office/drawing/2014/main" val="278401917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91209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Денежные средства клиентов, права на которые не принадлежат </a:t>
                      </a: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некредитной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финансовой организации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новый счет и назначение счета .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Учету подлежат денежные средства клиентов некредитной финансовой организации, которые некредитная финансовая организация не вправе использовать в своих интересах. Порядок ведения аналитического учета определяется некредитной финансовой организацией.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084085216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91501,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91502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"Основные средства, переданные в </a:t>
                      </a: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аренду"и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 "Другое имущество, переданное в аренду"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Уточнено назначение счетов - (исключено - принадлежащих некредитной финансовой организации).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088066153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10622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Положительная переоценка финансовых активов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 rowSpan="2"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На счетах учитывается также переоценка финансовых активов (</a:t>
                      </a:r>
                      <a:r>
                        <a:rPr lang="ru-RU" sz="1100" b="1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кроме ценных бумаг, предоставленных займов и банковских вкладов</a:t>
                      </a: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), имеющихся в наличии для продажи или оцениваемых по справедливой стоимости через прочий совокупный доход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008943855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10623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Отрицательная переоценка финансовых активов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68249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20804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Денежные документы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Дополнена корреспонденция   со счетом по учету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расчетов с поставщиками и подрядчиками. 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Было в корреспонденции с расчетными счетами, счетами по учету кассы организации.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561698262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30305,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30306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Внутрихозяйственные требования и обязательства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Назначение счетов - обобщение информации о всех видах расчетов с филиалами, представительствами, отделениями и другими обособленными подразделениями организации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(наличие отдельного баланса не обязательно)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382145966"/>
                  </a:ext>
                </a:extLst>
              </a:tr>
            </a:tbl>
          </a:graphicData>
        </a:graphic>
      </p:graphicFrame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8D541354-1BB5-421E-85F4-A6C654DD925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E9470AAB-91DC-49AB-B08E-CBD31D57CD0D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98267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14</a:t>
            </a:fld>
            <a:endParaRPr lang="en-US" dirty="0">
              <a:latin typeface="+mn-lt"/>
            </a:endParaRPr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F516985-C757-499F-BAA0-FA132AAE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Проекты на рассмотрении в Банке России. Изменения в плане счетов. БФО.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0854CF-EA41-4B98-9CD0-5A261B795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6910"/>
              </p:ext>
            </p:extLst>
          </p:nvPr>
        </p:nvGraphicFramePr>
        <p:xfrm>
          <a:off x="447793" y="1696176"/>
          <a:ext cx="8377706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935">
                  <a:extLst>
                    <a:ext uri="{9D8B030D-6E8A-4147-A177-3AD203B41FA5}">
                      <a16:colId xmlns:a16="http://schemas.microsoft.com/office/drawing/2014/main" val="1148022226"/>
                    </a:ext>
                  </a:extLst>
                </a:gridCol>
                <a:gridCol w="4090777">
                  <a:extLst>
                    <a:ext uri="{9D8B030D-6E8A-4147-A177-3AD203B41FA5}">
                      <a16:colId xmlns:a16="http://schemas.microsoft.com/office/drawing/2014/main" val="3485810107"/>
                    </a:ext>
                  </a:extLst>
                </a:gridCol>
                <a:gridCol w="3721994">
                  <a:extLst>
                    <a:ext uri="{9D8B030D-6E8A-4147-A177-3AD203B41FA5}">
                      <a16:colId xmlns:a16="http://schemas.microsoft.com/office/drawing/2014/main" val="339508996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Счет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</a:p>
                  </a:txBody>
                  <a:tcPr marL="73025" marR="73025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Изменения</a:t>
                      </a:r>
                    </a:p>
                  </a:txBody>
                  <a:tcPr marL="73025" marR="73025" anchor="ctr"/>
                </a:tc>
                <a:extLst>
                  <a:ext uri="{0D108BD9-81ED-4DB2-BD59-A6C34878D82A}">
                    <a16:rowId xmlns:a16="http://schemas.microsoft.com/office/drawing/2014/main" val="278401917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304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Счета для осуществления клиринга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Назначение счета - учет денежных  средств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 и (или) драгоценных металлов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 участников клиринга и иных лиц, предусмотренных 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1088066153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30422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Средства для коллективного клирингового обеспечения (гарантийный фонд)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 rowSpan="2"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Назначение счетов –  предусмотрен учет денежных средства и (или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) драгоценных металлов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extLst>
                  <a:ext uri="{0D108BD9-81ED-4DB2-BD59-A6C34878D82A}">
                    <a16:rowId xmlns:a16="http://schemas.microsoft.com/office/drawing/2014/main" val="2008943855"/>
                  </a:ext>
                </a:extLst>
              </a:tr>
              <a:tr h="298399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30423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Средства нерезидентов для коллективного клирингового обеспечения (гарантийный фонд)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68249"/>
                  </a:ext>
                </a:extLst>
              </a:tr>
            </a:tbl>
          </a:graphicData>
        </a:graphic>
      </p:graphicFrame>
      <p:sp>
        <p:nvSpPr>
          <p:cNvPr id="9" name="Управляющая кнопка: &quot;На главную&quot;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ED871A1-217E-4DD5-A3E6-6A54DCF50823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906D0FB7-A5DD-412C-94D8-1D22C67A6E48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03278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A32165-811E-4856-A8A9-D7BAF653C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Проекты на рассмотрении в Банке России. Изменения в плане счетов. БФО.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E31BF2A-ACF7-4A2C-9834-8B8D40381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15</a:t>
            </a:fld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2A1BA43-F7CD-4E49-965B-57B0DE3047DD}"/>
              </a:ext>
            </a:extLst>
          </p:cNvPr>
          <p:cNvSpPr/>
          <p:nvPr/>
        </p:nvSpPr>
        <p:spPr>
          <a:xfrm>
            <a:off x="447793" y="1171366"/>
            <a:ext cx="823900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22272F"/>
                </a:solidFill>
              </a:rPr>
              <a:t>Проект Указания Банка России «О внесении изменений в Положение Банка России от 3 февраля 2016 года N 532-П».</a:t>
            </a:r>
          </a:p>
          <a:p>
            <a:r>
              <a:rPr lang="ru-RU" sz="1100" dirty="0">
                <a:solidFill>
                  <a:srgbClr val="22272F"/>
                </a:solidFill>
              </a:rPr>
              <a:t>Банк России планирует скорректировать порядок составления бухгалтерской (финансовой) отчетности </a:t>
            </a:r>
            <a:r>
              <a:rPr lang="ru-RU" sz="1100" dirty="0" err="1">
                <a:solidFill>
                  <a:srgbClr val="22272F"/>
                </a:solidFill>
              </a:rPr>
              <a:t>некредитных</a:t>
            </a:r>
            <a:r>
              <a:rPr lang="ru-RU" sz="1100" dirty="0">
                <a:solidFill>
                  <a:srgbClr val="22272F"/>
                </a:solidFill>
              </a:rPr>
              <a:t> финансовых организаций.</a:t>
            </a:r>
          </a:p>
          <a:p>
            <a:r>
              <a:rPr lang="ru-RU" sz="1100" dirty="0">
                <a:solidFill>
                  <a:srgbClr val="22272F"/>
                </a:solidFill>
              </a:rPr>
              <a:t>Изменения обусловлены, во-первых, необходимостью обеспечить выполнение требований МСФО (IFRS) 16 "Аренда".</a:t>
            </a:r>
          </a:p>
          <a:p>
            <a:r>
              <a:rPr lang="ru-RU" sz="1100" dirty="0">
                <a:solidFill>
                  <a:srgbClr val="22272F"/>
                </a:solidFill>
              </a:rPr>
              <a:t>Во-вторых, будут уточнены таблицы группировки счетов бухучета и символов отчета о финансовых результатах.</a:t>
            </a:r>
            <a:endParaRPr lang="en-US" sz="1100" dirty="0">
              <a:solidFill>
                <a:srgbClr val="22272F"/>
              </a:solidFill>
            </a:endParaRPr>
          </a:p>
          <a:p>
            <a:endParaRPr lang="en-US" sz="1100" dirty="0">
              <a:solidFill>
                <a:srgbClr val="22272F"/>
              </a:solidFill>
            </a:endParaRPr>
          </a:p>
          <a:p>
            <a:r>
              <a:rPr lang="ru-RU" sz="1100" b="1" dirty="0"/>
              <a:t>Изменения:</a:t>
            </a:r>
          </a:p>
          <a:p>
            <a:endParaRPr lang="ru-RU" sz="1100" b="1" dirty="0"/>
          </a:p>
          <a:p>
            <a:pPr fontAlgn="base"/>
            <a:r>
              <a:rPr lang="ru-RU" sz="1100" b="1" dirty="0"/>
              <a:t>1. Пункт 1.4 изложить в следующей редакции:</a:t>
            </a:r>
          </a:p>
          <a:p>
            <a:endParaRPr lang="ru-RU" sz="1100" dirty="0"/>
          </a:p>
          <a:p>
            <a:r>
              <a:rPr lang="ru-RU" sz="1100" dirty="0"/>
              <a:t>"1.4. В случае отсутствия у </a:t>
            </a:r>
            <a:r>
              <a:rPr lang="ru-RU" sz="1100" dirty="0" err="1"/>
              <a:t>некредитной</a:t>
            </a:r>
            <a:r>
              <a:rPr lang="ru-RU" sz="1100" dirty="0"/>
              <a:t> финансовой организации остатков активов и обязательств, финансового результата от операций, для которых предусмотрены показатели (статьи) в формах бухгалтерской (финансовой) отчетности, </a:t>
            </a:r>
            <a:r>
              <a:rPr lang="ru-RU" sz="1100" b="1" dirty="0"/>
              <a:t>эти показатели (статьи) исключаются из форм бухгалтерской (финансовой) отчетности </a:t>
            </a:r>
            <a:r>
              <a:rPr lang="ru-RU" sz="1100" b="1" dirty="0" err="1"/>
              <a:t>некредитной</a:t>
            </a:r>
            <a:r>
              <a:rPr lang="ru-RU" sz="1100" b="1" dirty="0"/>
              <a:t> финансовой организации." </a:t>
            </a:r>
            <a:endParaRPr lang="ru-RU" sz="1100" dirty="0"/>
          </a:p>
          <a:p>
            <a:r>
              <a:rPr lang="ru-RU" sz="1100" dirty="0"/>
              <a:t>В настоящее время эти показатели отражаются с нулевыми значениями.</a:t>
            </a: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921387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16</a:t>
            </a:fld>
            <a:endParaRPr lang="en-US" dirty="0">
              <a:latin typeface="+mn-lt"/>
            </a:endParaRPr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560388" y="-65563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F516985-C757-499F-BAA0-FA132AAE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Проекты на рассмотрении в Банке России. Изменения в плане счетов. БФО.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1B1996-5147-48DF-9851-8748F0A60B7C}"/>
              </a:ext>
            </a:extLst>
          </p:cNvPr>
          <p:cNvSpPr/>
          <p:nvPr/>
        </p:nvSpPr>
        <p:spPr>
          <a:xfrm>
            <a:off x="447793" y="1340643"/>
            <a:ext cx="823900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100" dirty="0"/>
              <a:t>2. В случае если в таблицах приложения 5.1 к настоящему Положению отсутствуют строки для представления </a:t>
            </a:r>
            <a:r>
              <a:rPr lang="ru-RU" sz="1100" b="1" dirty="0"/>
              <a:t>существенных активов</a:t>
            </a:r>
            <a:r>
              <a:rPr lang="ru-RU" sz="1100" dirty="0"/>
              <a:t>, обязательств, доходов или расходов, иной существенной информации, </a:t>
            </a:r>
            <a:r>
              <a:rPr lang="ru-RU" sz="1100" dirty="0" err="1"/>
              <a:t>некредитная</a:t>
            </a:r>
            <a:r>
              <a:rPr lang="ru-RU" sz="1100" dirty="0"/>
              <a:t> финансовая организация должна включить в таблицы приложения 5.1 к настоящему Положению </a:t>
            </a:r>
            <a:r>
              <a:rPr lang="ru-RU" sz="1100" b="1" dirty="0"/>
              <a:t>дополнительные строки</a:t>
            </a:r>
            <a:r>
              <a:rPr lang="ru-RU" sz="1100" dirty="0"/>
              <a:t> для отражения таких активов, обязательств, доходов или расходов, иной существенной информации.</a:t>
            </a:r>
          </a:p>
          <a:p>
            <a:endParaRPr lang="ru-RU" sz="1100" dirty="0"/>
          </a:p>
          <a:p>
            <a:r>
              <a:rPr lang="ru-RU" sz="1100" dirty="0"/>
              <a:t>Для </a:t>
            </a:r>
            <a:r>
              <a:rPr lang="ru-RU" sz="1100" b="1" dirty="0"/>
              <a:t>несущественных</a:t>
            </a:r>
            <a:r>
              <a:rPr lang="ru-RU" sz="1100" dirty="0"/>
              <a:t> активов, обязательств, доходов или расходов, </a:t>
            </a:r>
            <a:r>
              <a:rPr lang="ru-RU" sz="1100" dirty="0" err="1"/>
              <a:t>некредитная</a:t>
            </a:r>
            <a:r>
              <a:rPr lang="ru-RU" sz="1100" dirty="0"/>
              <a:t> финансовая организация должна включить суммы указанных активов, обязательств, доходов или расходов в строку </a:t>
            </a:r>
            <a:r>
              <a:rPr lang="ru-RU" sz="1100" b="1" dirty="0"/>
              <a:t>"Прочие".</a:t>
            </a:r>
            <a:endParaRPr lang="ru-RU" sz="1100" dirty="0"/>
          </a:p>
          <a:p>
            <a:r>
              <a:rPr lang="ru-RU" sz="1100" dirty="0"/>
              <a:t>В настоящее время только существенные показатели отражаются в строке "Прочее" соответствующей таблицы и в составе текстовых пояснений описание их сущности.</a:t>
            </a:r>
          </a:p>
          <a:p>
            <a:pPr fontAlgn="base"/>
            <a:endParaRPr lang="ru-RU" sz="1100" dirty="0"/>
          </a:p>
          <a:p>
            <a:pPr fontAlgn="base"/>
            <a:r>
              <a:rPr lang="ru-RU" sz="1100" dirty="0"/>
              <a:t>3. В Отчет о потоках денежных средств </a:t>
            </a:r>
            <a:r>
              <a:rPr lang="ru-RU" sz="1100" dirty="0" err="1"/>
              <a:t>некредитной</a:t>
            </a:r>
            <a:r>
              <a:rPr lang="ru-RU" sz="1100" dirty="0"/>
              <a:t> финансовой организации добавлена строка 41.1 «Платежи в погашение обязательств по договорам аренды».</a:t>
            </a:r>
          </a:p>
          <a:p>
            <a:endParaRPr lang="ru-RU" sz="1100" dirty="0"/>
          </a:p>
          <a:p>
            <a:r>
              <a:rPr lang="ru-RU" sz="1100" dirty="0"/>
              <a:t>4. Будут внесены изменения в Примечания. Появятся новые таблицы к примечанию 47.1 «Аренда»</a:t>
            </a:r>
            <a:r>
              <a:rPr lang="en-US" sz="1100" dirty="0"/>
              <a:t>.</a:t>
            </a:r>
            <a:endParaRPr lang="ru-RU" sz="1100" dirty="0"/>
          </a:p>
        </p:txBody>
      </p:sp>
      <p:sp>
        <p:nvSpPr>
          <p:cNvPr id="9" name="Управляющая кнопка: &quot;На главную&quot; 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CED66B4B-7144-43C3-9628-236F7BCB14EE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F4EFFF06-B50E-4F41-819E-9475CD0E92F3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79280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17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Rounded Rectangle 1">
            <a:extLst>
              <a:ext uri="{FF2B5EF4-FFF2-40B4-BE49-F238E27FC236}">
                <a16:creationId xmlns:a16="http://schemas.microsoft.com/office/drawing/2014/main" id="{B7710B75-AD01-4222-8AEF-1DA2E04CE138}"/>
              </a:ext>
            </a:extLst>
          </p:cNvPr>
          <p:cNvSpPr/>
          <p:nvPr/>
        </p:nvSpPr>
        <p:spPr>
          <a:xfrm>
            <a:off x="447793" y="795951"/>
            <a:ext cx="1810313" cy="410886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НОРМАТИВНАЯ БАЗА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7E903CA-2450-4B8E-B982-CF5F2D6FF8CA}"/>
              </a:ext>
            </a:extLst>
          </p:cNvPr>
          <p:cNvSpPr/>
          <p:nvPr/>
        </p:nvSpPr>
        <p:spPr>
          <a:xfrm>
            <a:off x="259976" y="1332058"/>
            <a:ext cx="8624048" cy="3436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000"/>
              </a:spcAft>
            </a:pPr>
            <a:r>
              <a:rPr lang="ru-RU" sz="1100" dirty="0"/>
              <a:t>Указание Банка России от 17 декабря 2018 г. N 5013-У "О внесении изменений в Положение Банка России от 27 июля 2015 года N 481-П "О лицензионных требованиях и условиях осуществления профессиональной деятельности на рынке ценных бумаг, ограничениях на совмещение отдельных видов профессиональной деятельности на рынке ценных бумаг, а также о порядке и сроках представления в Банк России отчетов о прекращении обязательств, связанных с осуществлением профессиональной деятельности на рынке ценных бумаг, в случае аннулирования лицензии профессионального участника рынка ценных бумаг</a:t>
            </a:r>
            <a:r>
              <a:rPr lang="en-US" sz="1100" dirty="0"/>
              <a:t>”</a:t>
            </a:r>
          </a:p>
          <a:p>
            <a:r>
              <a:rPr lang="ru-RU" sz="1100" b="1" dirty="0"/>
              <a:t>С 17 февраля 2019 г. </a:t>
            </a:r>
            <a:r>
              <a:rPr lang="ru-RU" sz="1100" dirty="0"/>
              <a:t> вступил в силу за исключением абзацев пятьдесят первого и пятьдесят второго подпункта 1.2 и абзаца десятого подпункта 1.4 пункта 1, вступающих в силу с 1 октября 2020 г.</a:t>
            </a:r>
          </a:p>
          <a:p>
            <a:r>
              <a:rPr lang="ru-RU" sz="1100" dirty="0"/>
              <a:t>Банк России скорректировал лицензионные требования к профессиональной деятельности на рынке ценных бумаг.</a:t>
            </a:r>
          </a:p>
          <a:p>
            <a:r>
              <a:rPr lang="ru-RU" sz="1100" dirty="0"/>
              <a:t>В целях внедрения пропорционального регулирования и надзора определены показатели, которые позволят условно разделить профессиональных участников рынка ценных бумаг на </a:t>
            </a:r>
            <a:r>
              <a:rPr lang="ru-RU" sz="1100" b="1" dirty="0"/>
              <a:t>малых, средних и крупных</a:t>
            </a:r>
            <a:r>
              <a:rPr lang="ru-RU" sz="1100" dirty="0"/>
              <a:t>. </a:t>
            </a:r>
          </a:p>
          <a:p>
            <a:endParaRPr lang="en-US" sz="1100" dirty="0"/>
          </a:p>
          <a:p>
            <a:r>
              <a:rPr lang="ru-RU" sz="1100" dirty="0"/>
              <a:t>Профучастники делятся на категории исходя из следующих показателей:</a:t>
            </a: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объем сделок, заключенных при ведении брокерской, дилерской деятельности и деятельности по доверительному управлению;</a:t>
            </a: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количество клиентов по договорам на брокерское обслуживание и доверительное управление;</a:t>
            </a: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стоимость ценных бумаг, учитываемых на счетах, открытых в депозитарии;</a:t>
            </a: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количество лиц, которым в регистраторе открыты лицевые счета, где учитываются ценные бумаги.</a:t>
            </a:r>
          </a:p>
          <a:p>
            <a:br>
              <a:rPr lang="ru-RU" sz="1100" dirty="0"/>
            </a:br>
            <a:endParaRPr lang="ru-RU" sz="1100" dirty="0">
              <a:solidFill>
                <a:srgbClr val="2227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7138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18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641975"/>
              </p:ext>
            </p:extLst>
          </p:nvPr>
        </p:nvGraphicFramePr>
        <p:xfrm>
          <a:off x="358586" y="1823106"/>
          <a:ext cx="8426825" cy="2675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91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4153608">
                  <a:extLst>
                    <a:ext uri="{9D8B030D-6E8A-4147-A177-3AD203B41FA5}">
                      <a16:colId xmlns:a16="http://schemas.microsoft.com/office/drawing/2014/main" val="1698667451"/>
                    </a:ext>
                  </a:extLst>
                </a:gridCol>
                <a:gridCol w="946426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1493949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  <a:gridCol w="1461751">
                  <a:extLst>
                    <a:ext uri="{9D8B030D-6E8A-4147-A177-3AD203B41FA5}">
                      <a16:colId xmlns:a16="http://schemas.microsoft.com/office/drawing/2014/main" val="2103974347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1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2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3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4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5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Объем сделок купли-продажи ценных бумаг, заключенных в течение квартала за счет клиентов при осуществлении брокерской деятельности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млн руб.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10 000,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 не 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100 000 млн руб.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100 000 млн руб.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Количество клиентов по договорам на брокерское обслуживание по состоянию на последний календарный день квартала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1000 лиц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1000, но не более 100 000 лиц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100 000 лиц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Объем сделок купли-продажи ценных бумаг, заключенных за свой счет на организованных торгах в течение квартала при осуществлении дилерской деятельности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20 000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млн руб.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20 000,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 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 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 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322251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Объем сделок купли-продажи ценных бумаг, заключенных в течение квартала при осуществлении деятельности по управлению ценными бумагами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2 000 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2 000,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 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20 000 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20 000 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913781840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363C054-5125-4B91-AF4A-BEE342887A17}"/>
              </a:ext>
            </a:extLst>
          </p:cNvPr>
          <p:cNvSpPr/>
          <p:nvPr/>
        </p:nvSpPr>
        <p:spPr>
          <a:xfrm>
            <a:off x="259975" y="688653"/>
            <a:ext cx="8624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 1 октября 2020 г. для крупных профучастников вводится обязанность осуществлять внутренний аудит. Также дифференцированы требования к минимальной численности квалифицированных работников для депозитариев в зависимости от категории.</a:t>
            </a:r>
            <a:endParaRPr lang="en-US" sz="1200" dirty="0"/>
          </a:p>
          <a:p>
            <a:endParaRPr lang="en-US" sz="1200" dirty="0"/>
          </a:p>
          <a:p>
            <a:pPr algn="ctr"/>
            <a:r>
              <a:rPr lang="ru-RU" sz="1600" dirty="0"/>
              <a:t>Показатели деятельности и квартальные диапазоны их значений</a:t>
            </a:r>
            <a:endParaRPr lang="ru-RU" sz="1100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BAE40DA0-E7D7-4911-81B0-47400ECB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143076842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19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556094"/>
              </p:ext>
            </p:extLst>
          </p:nvPr>
        </p:nvGraphicFramePr>
        <p:xfrm>
          <a:off x="358587" y="694221"/>
          <a:ext cx="8426825" cy="4016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091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4147122">
                  <a:extLst>
                    <a:ext uri="{9D8B030D-6E8A-4147-A177-3AD203B41FA5}">
                      <a16:colId xmlns:a16="http://schemas.microsoft.com/office/drawing/2014/main" val="1698667451"/>
                    </a:ext>
                  </a:extLst>
                </a:gridCol>
                <a:gridCol w="952912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1493949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  <a:gridCol w="1461751">
                  <a:extLst>
                    <a:ext uri="{9D8B030D-6E8A-4147-A177-3AD203B41FA5}">
                      <a16:colId xmlns:a16="http://schemas.microsoft.com/office/drawing/2014/main" val="2103974347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1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2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3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4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</a:rPr>
                        <a:t>5</a:t>
                      </a:r>
                      <a:endParaRPr lang="ru-RU" dirty="0">
                        <a:effectLst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Количество клиентов по договорам доверительного управления по состоянию на последний календарный день квартала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лиц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200, но не более 2000 лиц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2000 лиц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Стоимость ценных бумаг, учитываемых на счетах, предусмотренных 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пунктом 2.1 и абзацами вторым - пятым пункта 2.2 Положения Банка России от 13 ноября 2015 года N 503-П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"О порядке открытия и ведения депозитариями счетов депо и иных счетов", зарегистрированного Министерством юстиции Российской Федерации 16 декабря 2015 года N 40137, открытых в депозитарии, по состоянию на последний календарный день квартала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50 000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50 000,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но 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500 000 млн руб.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500 000 млн руб.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Количество лиц, которым открыты лицевые счета в реестрах владельцев эмиссионных ценных бумаг, инвестиционных паев паевых инвестиционных фондов, ипотечных сертификатов участия, на которых учитываются ценные бумаги, по состоянию на последний календарный день квартала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 лиц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 лиц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322251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Количество клиентов по договорам доверительного управления по состоянию на последний календарный день квартала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не более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лиц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 200, но не более 2000 лиц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более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2000 лиц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913781840"/>
                  </a:ext>
                </a:extLst>
              </a:tr>
            </a:tbl>
          </a:graphicData>
        </a:graphic>
      </p:graphicFrame>
      <p:sp>
        <p:nvSpPr>
          <p:cNvPr id="12" name="Title 2">
            <a:extLst>
              <a:ext uri="{FF2B5EF4-FFF2-40B4-BE49-F238E27FC236}">
                <a16:creationId xmlns:a16="http://schemas.microsoft.com/office/drawing/2014/main" id="{29816FAF-C47E-408E-8C9D-5A776E0E5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132967528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7792" y="130723"/>
            <a:ext cx="7144303" cy="356085"/>
          </a:xfrm>
        </p:spPr>
        <p:txBody>
          <a:bodyPr>
            <a:normAutofit/>
          </a:bodyPr>
          <a:lstStyle/>
          <a:p>
            <a:r>
              <a:rPr lang="ru-RU" b="0" dirty="0"/>
              <a:t>Программа семинара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</a:t>
            </a:fld>
            <a:endParaRPr lang="en-US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967" y="1578507"/>
            <a:ext cx="79513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Изменения с 01.01.2019 г. в Положения Банка России: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ru-RU" sz="1400" i="1" dirty="0">
                <a:hlinkClick r:id="rId3" action="ppaction://hlinksldjump"/>
              </a:rPr>
              <a:t>№ 486-П от 02.09.2015 г. «О Плане счетов бухгалтерского учета в </a:t>
            </a:r>
            <a:r>
              <a:rPr lang="ru-RU" sz="1400" i="1" dirty="0" err="1">
                <a:hlinkClick r:id="rId3" action="ppaction://hlinksldjump"/>
              </a:rPr>
              <a:t>некредитных</a:t>
            </a:r>
            <a:r>
              <a:rPr lang="ru-RU" sz="1400" i="1" dirty="0">
                <a:hlinkClick r:id="rId3" action="ppaction://hlinksldjump"/>
              </a:rPr>
              <a:t> финансовых организациях и порядке его применения»;</a:t>
            </a:r>
            <a:endParaRPr lang="ru-RU" sz="1400" i="1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ru-RU" sz="1400" i="1" dirty="0">
                <a:hlinkClick r:id="rId4" action="ppaction://hlinksldjump"/>
              </a:rPr>
              <a:t>№ 487-П от 02.09.2015 г. «Отраслевой стандарт бухгалтерского учета доходов, расходов и прочего совокупного дохода </a:t>
            </a:r>
            <a:r>
              <a:rPr lang="ru-RU" sz="1400" i="1" dirty="0" err="1">
                <a:hlinkClick r:id="rId4" action="ppaction://hlinksldjump"/>
              </a:rPr>
              <a:t>некредитных</a:t>
            </a:r>
            <a:r>
              <a:rPr lang="ru-RU" sz="1400" i="1" dirty="0">
                <a:hlinkClick r:id="rId4" action="ppaction://hlinksldjump"/>
              </a:rPr>
              <a:t> финансовых организаций»;</a:t>
            </a:r>
            <a:endParaRPr lang="ru-RU" sz="1400" i="1" dirty="0"/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Проекты на рассмотрении в Банке России. Изменения в плане счетов. БФО.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Способы и методы определения категории профессионального участника рынка ценных бумаг, и условное разделение их на малых, средних и крупных.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Отчетность НФО: Таксономия Банка России версии 3.0. Практические моменты.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967" y="994639"/>
            <a:ext cx="18245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Содержание:</a:t>
            </a:r>
          </a:p>
        </p:txBody>
      </p:sp>
      <p:sp>
        <p:nvSpPr>
          <p:cNvPr id="7" name="Shape 761"/>
          <p:cNvSpPr/>
          <p:nvPr/>
        </p:nvSpPr>
        <p:spPr>
          <a:xfrm>
            <a:off x="0" y="1097280"/>
            <a:ext cx="447792" cy="3209225"/>
          </a:xfrm>
          <a:prstGeom prst="rect">
            <a:avLst/>
          </a:prstGeom>
          <a:solidFill>
            <a:schemeClr val="accent2">
              <a:alpha val="8996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293240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20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47793" y="635274"/>
            <a:ext cx="81523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1100" b="1" dirty="0">
                <a:solidFill>
                  <a:srgbClr val="22272F"/>
                </a:solidFill>
              </a:rPr>
              <a:t>Брокерская деятельность - </a:t>
            </a:r>
            <a:r>
              <a:rPr lang="ru-RU" sz="1100" dirty="0">
                <a:solidFill>
                  <a:srgbClr val="22272F"/>
                </a:solidFill>
              </a:rPr>
              <a:t>значения показателей деятельности, предусмотренных </a:t>
            </a:r>
            <a:r>
              <a:rPr lang="ru-RU" sz="1100" b="1" dirty="0">
                <a:solidFill>
                  <a:srgbClr val="22272F"/>
                </a:solidFill>
              </a:rPr>
              <a:t>строками 1 и 2 приложения</a:t>
            </a:r>
            <a:r>
              <a:rPr lang="ru-RU" sz="1100" dirty="0">
                <a:solidFill>
                  <a:srgbClr val="22272F"/>
                </a:solidFill>
              </a:rPr>
              <a:t>.</a:t>
            </a:r>
            <a:endParaRPr lang="ru-RU" sz="1100" dirty="0"/>
          </a:p>
          <a:p>
            <a:pPr>
              <a:spcAft>
                <a:spcPts val="800"/>
              </a:spcAft>
            </a:pPr>
            <a:r>
              <a:rPr lang="ru-RU" sz="1100" dirty="0">
                <a:solidFill>
                  <a:srgbClr val="22272F"/>
                </a:solidFill>
              </a:rPr>
              <a:t>Значения показателя деятельности, предусмотренного </a:t>
            </a:r>
            <a:r>
              <a:rPr lang="ru-RU" sz="1100" b="1" dirty="0">
                <a:solidFill>
                  <a:srgbClr val="22272F"/>
                </a:solidFill>
              </a:rPr>
              <a:t>строкой 1 приложения</a:t>
            </a:r>
            <a:r>
              <a:rPr lang="ru-RU" sz="1100" dirty="0">
                <a:solidFill>
                  <a:srgbClr val="22272F"/>
                </a:solidFill>
              </a:rPr>
              <a:t> должны определяться путем суммирования объемов сделок купли-продажи ценных бумаг, заключенных за счет клиентов при осуществлении брокерской деятельности (далее - сделки за счет клиента), на торгах российского организатора торговли и на внебиржевом рынке.</a:t>
            </a:r>
          </a:p>
          <a:p>
            <a:pPr>
              <a:spcAft>
                <a:spcPts val="800"/>
              </a:spcAft>
            </a:pPr>
            <a:r>
              <a:rPr lang="ru-RU" sz="1100" dirty="0">
                <a:solidFill>
                  <a:srgbClr val="22272F"/>
                </a:solidFill>
              </a:rPr>
              <a:t>1. </a:t>
            </a:r>
            <a:r>
              <a:rPr lang="ru-RU" sz="1100" dirty="0"/>
              <a:t>На торгах российского организатора торговли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/>
              <a:t>Объем сделок за счет клиентов</a:t>
            </a:r>
            <a:r>
              <a:rPr lang="ru-RU" sz="1100" dirty="0"/>
              <a:t> = сумма объемов указанных сделок.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/>
              <a:t>Объем сделки за счет клиентов = цена одной ценной бумаги Х количество бумаг.</a:t>
            </a:r>
          </a:p>
          <a:p>
            <a:r>
              <a:rPr lang="ru-RU" sz="1100" dirty="0"/>
              <a:t>Данные об объеме сделок за счет клиентов берутся на основе информации об условиях сделок за счет клиентов, совершенных на торгах российского организатора торговли, содержащейся </a:t>
            </a:r>
            <a:r>
              <a:rPr lang="ru-RU" sz="1100" b="1" dirty="0"/>
              <a:t>во внутреннем учете </a:t>
            </a:r>
            <a:r>
              <a:rPr lang="ru-RU" sz="1100" dirty="0"/>
              <a:t>в соответствии с пунктом 2.7 Положения Банка России N 577-П.</a:t>
            </a:r>
          </a:p>
          <a:p>
            <a:pPr fontAlgn="base"/>
            <a:endParaRPr lang="ru-RU" sz="1100" dirty="0"/>
          </a:p>
          <a:p>
            <a:pPr fontAlgn="base"/>
            <a:r>
              <a:rPr lang="ru-RU" sz="1100" dirty="0"/>
              <a:t>2. На внебиржевом рынке.</a:t>
            </a:r>
          </a:p>
          <a:p>
            <a:r>
              <a:rPr lang="ru-RU" sz="1100" dirty="0"/>
              <a:t>С помощью в ежемесячной отчетности лицензиата по форме </a:t>
            </a:r>
            <a:r>
              <a:rPr lang="ru-RU" sz="1100" dirty="0">
                <a:hlinkClick r:id="rId3" action="ppaction://hlinkfile"/>
              </a:rPr>
              <a:t>0420417 «Отчет о внебиржевых сделках, по сделкам за счет клиентов, совершенных на внебиржевом рынке»</a:t>
            </a:r>
            <a:endParaRPr lang="ru-RU" sz="11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/>
              <a:t>Объем сделок за счет клиентов</a:t>
            </a:r>
            <a:r>
              <a:rPr lang="ru-RU" sz="1100" dirty="0"/>
              <a:t> = строкой 40 "Сумма сделки по первой части сделки, в единицах валюты цены сделки"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по показателю строки 2 отчетности "Тип внебиржевой сделки" код типа сделки "BR"- брокерская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по показателю строки 4 отчетности "Вид договора", код вида договора "BS"- договор купли-продажи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по показателю строки 7 "Вид информационного сообщения о сделке"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32702954-654E-4475-8A47-D913019AB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2313894573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21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47793" y="635274"/>
            <a:ext cx="815232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Значения показателя деятельности, </a:t>
            </a:r>
            <a:r>
              <a:rPr lang="ru-RU" sz="1100" b="1" dirty="0"/>
              <a:t>предусмотренного строкой 2 приложения</a:t>
            </a:r>
            <a:r>
              <a:rPr lang="ru-RU" sz="1100" dirty="0"/>
              <a:t> к настоящему Положению, лицензиатом, осуществляющим брокерскую деятельность, должны определяться с помощью в ежемесячной отчетности лицензиата по форме </a:t>
            </a:r>
            <a:r>
              <a:rPr lang="ru-RU" sz="1100" b="1" dirty="0"/>
              <a:t>0420418</a:t>
            </a:r>
            <a:r>
              <a:rPr lang="ru-RU" sz="1100" dirty="0"/>
              <a:t> "Сведения об осуществлении профессиональным участником рынка ценных бумаг брокерской, депозитарной деятельности и деятельности по управлению ценными бумагами" - показатель </a:t>
            </a:r>
            <a:r>
              <a:rPr lang="ru-RU" sz="1100" b="1" dirty="0"/>
              <a:t>"Количество клиентов по договорам на брокерское обслуживание"</a:t>
            </a:r>
            <a:r>
              <a:rPr lang="ru-RU" sz="1100" dirty="0"/>
              <a:t>, предусмотренного строкой 1 подраздела 1.1 раздела 1 отчетности.</a:t>
            </a:r>
            <a:endParaRPr lang="en-US" sz="1100" dirty="0"/>
          </a:p>
          <a:p>
            <a:endParaRPr lang="en-US" sz="1100" dirty="0"/>
          </a:p>
          <a:p>
            <a:r>
              <a:rPr lang="ru-RU" sz="1100" b="1" dirty="0"/>
              <a:t>Дилерская деятельность - </a:t>
            </a:r>
            <a:r>
              <a:rPr lang="ru-RU" sz="1100" dirty="0"/>
              <a:t>значения показателей деятельности, предусмотренных </a:t>
            </a:r>
            <a:r>
              <a:rPr lang="ru-RU" sz="1100" b="1" dirty="0"/>
              <a:t>строкой 3 приложения</a:t>
            </a:r>
            <a:r>
              <a:rPr lang="ru-RU" sz="1100" dirty="0"/>
              <a:t>.</a:t>
            </a:r>
          </a:p>
          <a:p>
            <a:endParaRPr lang="en-US" sz="1100" b="1" dirty="0"/>
          </a:p>
          <a:p>
            <a:r>
              <a:rPr lang="ru-RU" sz="1100" b="1" dirty="0"/>
              <a:t>Объем сделок</a:t>
            </a:r>
            <a:r>
              <a:rPr lang="ru-RU" sz="1100" dirty="0"/>
              <a:t> купли-продажи ценных бумаг, заключенных за свой счет на торгах российского организатора торговли на основании безадресных заявок = сумма объемов указанных сделок.</a:t>
            </a:r>
          </a:p>
          <a:p>
            <a:endParaRPr lang="en-US" sz="1100" b="1" dirty="0"/>
          </a:p>
          <a:p>
            <a:r>
              <a:rPr lang="ru-RU" sz="1100" b="1" dirty="0"/>
              <a:t>Объем сделки купли-продажи</a:t>
            </a:r>
            <a:r>
              <a:rPr lang="ru-RU" sz="1100" dirty="0"/>
              <a:t> ценных бумаг = цена одной ценной бумаги Х количество бумаг.</a:t>
            </a:r>
          </a:p>
          <a:p>
            <a:r>
              <a:rPr lang="ru-RU" sz="1100" dirty="0"/>
              <a:t>Объем сделок купли-продажи ценных бумаг, заключенных за свой счет на торгах российского организатора торговли на основании безадресных заявок, должен определяться лицензиатом, осуществляющим дилерскую деятельность, на основе информации об условиях сделок купли-продажи ценных бумаг, содержащейся во </a:t>
            </a:r>
            <a:r>
              <a:rPr lang="ru-RU" sz="1100" b="1" u="sng" dirty="0"/>
              <a:t>внутреннем учете</a:t>
            </a:r>
            <a:r>
              <a:rPr lang="ru-RU" sz="1100" dirty="0"/>
              <a:t> в соответствии с пунктом 2.7 Положения Банка России N 577-П.</a:t>
            </a:r>
            <a:endParaRPr lang="en-US" sz="1100" dirty="0"/>
          </a:p>
          <a:p>
            <a:endParaRPr lang="en-US" sz="1100" dirty="0"/>
          </a:p>
          <a:p>
            <a:r>
              <a:rPr lang="ru-RU" sz="1100" dirty="0"/>
              <a:t>Значения показателя деятельности, предусмотренного строкой </a:t>
            </a:r>
            <a:r>
              <a:rPr lang="ru-RU" sz="1100" b="1" dirty="0"/>
              <a:t>4 приложения</a:t>
            </a:r>
            <a:r>
              <a:rPr lang="ru-RU" sz="1100" dirty="0"/>
              <a:t> к настоящему Положению, путем </a:t>
            </a:r>
            <a:r>
              <a:rPr lang="ru-RU" sz="1100" b="1" dirty="0"/>
              <a:t>суммирования объемов сделок купли-продажи ценных бумаг, заключенных при осуществлении деятельности по управлению ценными бумагами на торгах российского организатора торговли и на внебиржевом рынке.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49F30DA-B9EC-455F-93E3-776B22CCF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2460600321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22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47793" y="635274"/>
            <a:ext cx="815232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100" b="1" dirty="0"/>
              <a:t>1. На торгах российского организатора торговли</a:t>
            </a:r>
          </a:p>
          <a:p>
            <a:r>
              <a:rPr lang="ru-RU" sz="1100" b="1" dirty="0"/>
              <a:t>Объем сделок</a:t>
            </a:r>
            <a:r>
              <a:rPr lang="ru-RU" sz="1100" dirty="0"/>
              <a:t> купли-продажи ценных бумаг, совершенных при осуществлении деятельности по управлению ценными бумагами на торгах российского организатора торговли = сумма объемов указанных сделок.</a:t>
            </a:r>
            <a:endParaRPr lang="ru-RU" sz="1100" b="1" dirty="0"/>
          </a:p>
          <a:p>
            <a:r>
              <a:rPr lang="ru-RU" sz="1100" b="1" dirty="0"/>
              <a:t>Объем сделки купли-продажи</a:t>
            </a:r>
            <a:r>
              <a:rPr lang="ru-RU" sz="1100" dirty="0"/>
              <a:t> ценных бумаг = цена одной ценной бумаги Х количество бумаг.</a:t>
            </a:r>
          </a:p>
          <a:p>
            <a:r>
              <a:rPr lang="ru-RU" sz="1100" dirty="0"/>
              <a:t>Объем сделок купли-продажи ценных бумаг, совершенных при осуществлении деятельности по управлению ценными бумагами на торгах российского организатора торговли, должен определяться, на основе информации об условиях сделок купли-продажи ценных бумаг, совершенных при осуществлении деятельности по управлению ценными бумагами на торгах российского организатора торговли, содержащейся </a:t>
            </a:r>
            <a:r>
              <a:rPr lang="ru-RU" sz="1100" b="1" dirty="0"/>
              <a:t>во внутреннем учете </a:t>
            </a:r>
            <a:r>
              <a:rPr lang="ru-RU" sz="1100" dirty="0"/>
              <a:t>в соответствии с пунктом 2.7 Положения Банка России N 577-П.</a:t>
            </a:r>
          </a:p>
          <a:p>
            <a:pPr fontAlgn="base"/>
            <a:r>
              <a:rPr lang="ru-RU" sz="1100" b="1" dirty="0"/>
              <a:t>2. на внебиржевом рынке </a:t>
            </a:r>
            <a:endParaRPr lang="ru-RU" sz="1100" dirty="0"/>
          </a:p>
          <a:p>
            <a:r>
              <a:rPr lang="ru-RU" sz="1100" dirty="0"/>
              <a:t>С помощью в ежемесячной отчетности лицензиата по форме </a:t>
            </a:r>
            <a:r>
              <a:rPr lang="ru-RU" sz="1100" b="1" dirty="0">
                <a:hlinkClick r:id="rId3" action="ppaction://hlinkfile"/>
              </a:rPr>
              <a:t>0420417</a:t>
            </a:r>
            <a:r>
              <a:rPr lang="ru-RU" sz="1100" dirty="0">
                <a:hlinkClick r:id="rId3" action="ppaction://hlinkfile"/>
              </a:rPr>
              <a:t> «Отчет о внебиржевых сделках, по сделкам за счет клиентов, совершенных на внебиржевом рынке»</a:t>
            </a:r>
            <a:endParaRPr lang="ru-RU" sz="1100" dirty="0"/>
          </a:p>
          <a:p>
            <a:r>
              <a:rPr lang="ru-RU" sz="1100" dirty="0"/>
              <a:t>Объем сделок за счет клиентов = строкой 40 "Сумма сделки по первой части сделки, в единицах валюты цены сделки"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по показателю строки 2 отчетности "Тип внебиржевой сделки" код типа сделки "AM"- доверительное управление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по показателю строки 4 отчетности "Вид договора", код вида договора "BS"- договор купли-продажи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по показателю строки 7 "Вид информационного сообщения о сделке, код вида информационного сообщения "NEW"- заключение сделки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100" dirty="0"/>
          </a:p>
          <a:p>
            <a:r>
              <a:rPr lang="ru-RU" sz="1100" dirty="0"/>
              <a:t>Значения показателя деятельности, предусмотренного строкой </a:t>
            </a:r>
            <a:r>
              <a:rPr lang="ru-RU" sz="1100" b="1" dirty="0"/>
              <a:t>5 приложения</a:t>
            </a:r>
            <a:r>
              <a:rPr lang="ru-RU" sz="1100" dirty="0"/>
              <a:t> к настоящему Положению:</a:t>
            </a:r>
          </a:p>
          <a:p>
            <a:r>
              <a:rPr lang="ru-RU" sz="1100" dirty="0"/>
              <a:t>С помощью в ежемесячной отчетности лицензиата по форме </a:t>
            </a:r>
            <a:r>
              <a:rPr lang="ru-RU" sz="1100" b="1" dirty="0"/>
              <a:t>0420418</a:t>
            </a:r>
            <a:r>
              <a:rPr lang="ru-RU" sz="1100" dirty="0"/>
              <a:t> "Сведения об осуществлении профессиональным участником рынка ценных бумаг брокерской, депозитарной деятельности и деятельности по управлению ценными бумагами" - показатель </a:t>
            </a:r>
            <a:r>
              <a:rPr lang="ru-RU" sz="1100" b="1" dirty="0"/>
              <a:t>"Количество клиентов по договорам доверительного управления"</a:t>
            </a:r>
            <a:r>
              <a:rPr lang="ru-RU" sz="1100" dirty="0"/>
              <a:t>, предусмотренного строкой 4 подраздела 2.1 раздела 2 отчетности.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38E0AFB7-A828-4D5E-BB3C-28AA802F0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2316427184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23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47792" y="1086728"/>
            <a:ext cx="8239007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Депозитарная деятельность</a:t>
            </a:r>
          </a:p>
          <a:p>
            <a:endParaRPr lang="ru-RU" sz="1100" dirty="0"/>
          </a:p>
          <a:p>
            <a:r>
              <a:rPr lang="ru-RU" sz="1100" dirty="0"/>
              <a:t>Значения показателя депозитарной деятельности, предусмотренного строкой 6 приложения к настоящему Положению определяется, в порядке, предусмотренном для расчета величины </a:t>
            </a:r>
            <a:r>
              <a:rPr lang="ru-RU" sz="1100" b="1" dirty="0"/>
              <a:t>Р</a:t>
            </a:r>
            <a:r>
              <a:rPr lang="ru-RU" sz="1100" dirty="0"/>
              <a:t> абзацем одиннадцатым пункта 2 Указания Банка России от 11 мая 2017 года N 4373-У "О требованиях к собственным средствам профессиональных участников рынка ценных бумаг", зарегистрированного Министерством юстиции Российской Федерации 5 июня 2017 года N 46943, 23 апреля 2018 года N 50864, </a:t>
            </a:r>
            <a:r>
              <a:rPr lang="ru-RU" sz="1100" u="sng" dirty="0"/>
              <a:t>без применения поправочного коэффициента.</a:t>
            </a:r>
          </a:p>
          <a:p>
            <a:endParaRPr lang="ru-RU" sz="1100" dirty="0"/>
          </a:p>
          <a:p>
            <a:r>
              <a:rPr lang="ru-RU" sz="1100" b="1" dirty="0"/>
              <a:t>Р</a:t>
            </a:r>
            <a:r>
              <a:rPr lang="ru-RU" sz="1100" dirty="0"/>
              <a:t> - для определения значения  депозитарий использует: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u="sng" dirty="0"/>
              <a:t>для депозитарных расписок</a:t>
            </a:r>
            <a:r>
              <a:rPr lang="ru-RU" sz="1100" dirty="0"/>
              <a:t> - произведение рыночной цены представляемых ценных бумаг на их количество, а в случае отсутствия рыночной цены - произведение номинальной стоимости представляемых ценных бумаг на их количество;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u="sng" dirty="0"/>
              <a:t>для инвестиционных паев паевых инвестиционных фондов</a:t>
            </a:r>
            <a:r>
              <a:rPr lang="ru-RU" sz="1100" dirty="0"/>
              <a:t> - расчетную стоимость инвестиционных паев по состоянию на последнюю дату ее определения, предшествующую дате расчета величины X;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u="sng" dirty="0"/>
              <a:t>для ипотечных сертификатов участия</a:t>
            </a:r>
            <a:r>
              <a:rPr lang="ru-RU" sz="1100" dirty="0"/>
              <a:t> - оценочную стоимость по состоянию на последнюю дату ее определения, предшествующую дате расчета величины X;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u="sng" dirty="0"/>
              <a:t>для иных ценных бумаг</a:t>
            </a:r>
            <a:r>
              <a:rPr lang="ru-RU" sz="1100" dirty="0"/>
              <a:t> - произведение номинальной стоимости указанных ценных бумаг на их количество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09CAE41-CEEB-4BE6-B00C-907E0467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295588343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24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1763836"/>
            <a:ext cx="8239007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Деятельность по ведению реестра владельцев ценных бумаг</a:t>
            </a:r>
          </a:p>
          <a:p>
            <a:endParaRPr lang="ru-RU" sz="1100" dirty="0"/>
          </a:p>
          <a:p>
            <a:r>
              <a:rPr lang="ru-RU" sz="1100" dirty="0"/>
              <a:t>Значения показателя деятельности, предусмотренного строкой </a:t>
            </a:r>
            <a:r>
              <a:rPr lang="ru-RU" sz="1100" b="1" dirty="0"/>
              <a:t>7 приложения</a:t>
            </a:r>
            <a:r>
              <a:rPr lang="ru-RU" sz="1100" dirty="0"/>
              <a:t> к настоящему Положению:</a:t>
            </a:r>
          </a:p>
          <a:p>
            <a:endParaRPr lang="ru-RU" sz="1100" dirty="0"/>
          </a:p>
          <a:p>
            <a:r>
              <a:rPr lang="ru-RU" sz="1100" dirty="0"/>
              <a:t>С помощью отчетности по форме </a:t>
            </a:r>
            <a:r>
              <a:rPr lang="ru-RU" sz="1100" b="1" dirty="0"/>
              <a:t>0420420 </a:t>
            </a:r>
            <a:r>
              <a:rPr lang="ru-RU" sz="1100" dirty="0"/>
              <a:t>"Отчет регистратора",, предусмотренного </a:t>
            </a:r>
            <a:r>
              <a:rPr lang="ru-RU" sz="1100" b="1" dirty="0"/>
              <a:t>строкой 8 "Количество зарегистрированных лиц" раздела 1, в рамках аналитического признака "На счетах которых учитываются ценные бумаги" группы аналитических признаков "Категории зарегистрированных в реестрах лиц", </a:t>
            </a:r>
            <a:r>
              <a:rPr lang="ru-RU" sz="1100" dirty="0"/>
              <a:t>предусмотренного строкой 2.3 таблицы "Отчетность по форме 0420420 "Отчет регистратора": Раздел 1. "Информация об обслуживаемых реестрах" раздела 1 части III приложения 1 к Указанию Банка России N 4621-У.</a:t>
            </a:r>
          </a:p>
          <a:p>
            <a:br>
              <a:rPr lang="ru-RU" sz="1100" dirty="0"/>
            </a:br>
            <a:endParaRPr lang="ru-RU" sz="1100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dirty="0"/>
              <a:t>Способы и методы определения категории профессионального участника рынка</a:t>
            </a:r>
          </a:p>
        </p:txBody>
      </p:sp>
    </p:spTree>
    <p:extLst>
      <p:ext uri="{BB962C8B-B14F-4D97-AF65-F5344CB8AC3E}">
        <p14:creationId xmlns:p14="http://schemas.microsoft.com/office/powerpoint/2010/main" val="3808315941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25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7" y="648145"/>
            <a:ext cx="2934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  <a:endParaRPr lang="ru-RU" sz="900" b="1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9" name="Рисунок 8" descr="https://lh6.googleusercontent.com/dJoEclU3UpVoQHyXua1esYII2l9gdt54I7iHiAH3GTSxy8VrXCTUji1iMc4DWZTbSYpxhBOkYBxuQbrXmDIo2sasDhT9svC4Ex8cyW5OE_c0XXDCObqdNdVDTZoPtg2IH3rayuMkwnEhBheUQQ">
            <a:extLst>
              <a:ext uri="{FF2B5EF4-FFF2-40B4-BE49-F238E27FC236}">
                <a16:creationId xmlns:a16="http://schemas.microsoft.com/office/drawing/2014/main" id="{EB09C650-9347-4B25-B096-1725565ABCF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43363"/>
            <a:ext cx="5576955" cy="37804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6989C5C-1C83-48C8-B6F0-F3779D3278DC}"/>
              </a:ext>
            </a:extLst>
          </p:cNvPr>
          <p:cNvSpPr/>
          <p:nvPr/>
        </p:nvSpPr>
        <p:spPr>
          <a:xfrm>
            <a:off x="5339825" y="648144"/>
            <a:ext cx="20726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</a:t>
            </a:r>
            <a:r>
              <a:rPr lang="en-US" sz="1200" b="1" dirty="0"/>
              <a:t> 1.3.1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720726526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26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648145"/>
            <a:ext cx="836953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Отчет о финансовых результатах- FR_PL_PURCB.</a:t>
            </a:r>
          </a:p>
          <a:p>
            <a:r>
              <a:rPr lang="ru-RU" sz="1100" dirty="0"/>
              <a:t>Добавлены показатели сравнительных периодов. Для квартальных форм можно добавить столбец на листе. Ранее формировались два пакета с FR_PL_PURCB нарастающим итогом и квартал.</a:t>
            </a:r>
          </a:p>
          <a:p>
            <a:r>
              <a:rPr lang="ru-RU" sz="1100" dirty="0"/>
              <a:t>Например –первый пакет за сравнительный и отчетный нарастающим итогом сначала года, второй- за отчетный квартал и сравнительный квартал прошлого года.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10" name="Рисунок 9" descr="https://lh5.googleusercontent.com/npmJlXwXsBzt02LcY675CnQzARDpjT2R8mj8cQBdYQxwlLur98m4DNP7-S7mnHlDWfYpbJOHqRhlYL7f6VrwSZffXJs3dtv4bLfFgzxkg4UST7Mfv5Rgyhg2nIyIVqGXtteNpMxN167VBAnnRA">
            <a:extLst>
              <a:ext uri="{FF2B5EF4-FFF2-40B4-BE49-F238E27FC236}">
                <a16:creationId xmlns:a16="http://schemas.microsoft.com/office/drawing/2014/main" id="{A844AA45-36B2-4C1A-BA2B-0C7B566A2CF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6864"/>
            <a:ext cx="5977005" cy="348667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BDFA33E-E7DB-44FB-BC32-3AB3AA2F693B}"/>
              </a:ext>
            </a:extLst>
          </p:cNvPr>
          <p:cNvSpPr/>
          <p:nvPr/>
        </p:nvSpPr>
        <p:spPr>
          <a:xfrm>
            <a:off x="6543675" y="1586864"/>
            <a:ext cx="2133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</a:t>
            </a:r>
            <a:r>
              <a:rPr lang="en-US" sz="1200" b="1" dirty="0"/>
              <a:t> 3.0 PL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72301722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27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648145"/>
            <a:ext cx="83695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9" name="Рисунок 8" descr="https://lh3.googleusercontent.com/wstRWcyPeYSXOGfKRNel8ubHO-o3ms0MMTm721p3xYVePRXuggrTsY6iQo9pgU_0mmc4BaHqjvvjxDqiM43XaWKpO_OJLNTM8lIVRMb-8dQS-qY2c1DDl1HlT-jTftn-jPPqOnVKxhutDxq9AA">
            <a:extLst>
              <a:ext uri="{FF2B5EF4-FFF2-40B4-BE49-F238E27FC236}">
                <a16:creationId xmlns:a16="http://schemas.microsoft.com/office/drawing/2014/main" id="{18C4B81C-5946-4487-B606-B07A3B0ABD3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935252"/>
            <a:ext cx="4535206" cy="40624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0DF87D6-8A09-4EA5-B23D-0F40B472A247}"/>
              </a:ext>
            </a:extLst>
          </p:cNvPr>
          <p:cNvSpPr/>
          <p:nvPr/>
        </p:nvSpPr>
        <p:spPr>
          <a:xfrm>
            <a:off x="4482234" y="653365"/>
            <a:ext cx="22147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</a:t>
            </a:r>
            <a:r>
              <a:rPr lang="en-US" sz="1200" b="1" dirty="0"/>
              <a:t> 1.3.1 BS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177325478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28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648145"/>
            <a:ext cx="83695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Бухгалтерский баланс - FR_BS_PURCB.</a:t>
            </a:r>
          </a:p>
          <a:p>
            <a:r>
              <a:rPr lang="ru-RU" sz="1100" dirty="0"/>
              <a:t>Появились дополнительные листы со сравнительными периодами с пометкой «Ретроспективный». Это следующие периоды: «На конец года, предшествующего отчетному» и «На конец года за 2 года до отчетного». Данные листы заполняются при ретроспективном пересчете баланса.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10" name="Рисунок 9" descr="https://lh4.googleusercontent.com/GwDLFehdL-5x9Z3qzz9a-45zTHW38Y41XkeXsti25Cvsso8tfUWWE6ThJRT8iFGwpShEQ7QbviTabWXWdkjlrAxhlrwc7use5tD4IPub8xr8wbvgn-6xTAWQJf6Pg61Ui6nF52zSFU8lyFwnwA">
            <a:extLst>
              <a:ext uri="{FF2B5EF4-FFF2-40B4-BE49-F238E27FC236}">
                <a16:creationId xmlns:a16="http://schemas.microsoft.com/office/drawing/2014/main" id="{E67103A7-E089-4FD4-AEB4-4B97C6808B3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5" y="1417586"/>
            <a:ext cx="4608901" cy="361878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DAAD39-956F-4234-A20A-E5C13DEFA5BE}"/>
              </a:ext>
            </a:extLst>
          </p:cNvPr>
          <p:cNvSpPr/>
          <p:nvPr/>
        </p:nvSpPr>
        <p:spPr>
          <a:xfrm>
            <a:off x="5113779" y="1341519"/>
            <a:ext cx="2133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</a:t>
            </a:r>
            <a:r>
              <a:rPr lang="en-US" sz="1200" b="1" dirty="0"/>
              <a:t> 3.0 BS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103623985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29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7" y="648145"/>
            <a:ext cx="4119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9" name="Рисунок 8" descr="https://lh4.googleusercontent.com/w-bxMqEvZHkoiL-491CrN0vpj5_xpwbiHaFIjturr7K1jOYjWqZZy7k4NPA9z7KrG3cbNMY2dUMssBnZ1gE5VZhYpWfu5OOuA_GvTyzhTzFgEGFkIOrCYR5T8qJL_qNJW60tsCfXM0UUgbDMuA">
            <a:extLst>
              <a:ext uri="{FF2B5EF4-FFF2-40B4-BE49-F238E27FC236}">
                <a16:creationId xmlns:a16="http://schemas.microsoft.com/office/drawing/2014/main" id="{9F48E972-E032-414C-A78D-2DF18E2C1A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925144"/>
            <a:ext cx="6448962" cy="4133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BD19962-DB77-4765-9DBE-8C02921B0910}"/>
              </a:ext>
            </a:extLst>
          </p:cNvPr>
          <p:cNvSpPr/>
          <p:nvPr/>
        </p:nvSpPr>
        <p:spPr>
          <a:xfrm>
            <a:off x="5763295" y="648144"/>
            <a:ext cx="2324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</a:t>
            </a:r>
            <a:r>
              <a:rPr lang="en-US" sz="1200" b="1" dirty="0"/>
              <a:t> 1.3.1 404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25699237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20" name="Rounded Rectangle 1">
            <a:extLst>
              <a:ext uri="{FF2B5EF4-FFF2-40B4-BE49-F238E27FC236}">
                <a16:creationId xmlns:a16="http://schemas.microsoft.com/office/drawing/2014/main" id="{E183E149-54AD-4F10-B908-E064B7F7B646}"/>
              </a:ext>
            </a:extLst>
          </p:cNvPr>
          <p:cNvSpPr/>
          <p:nvPr/>
        </p:nvSpPr>
        <p:spPr>
          <a:xfrm>
            <a:off x="447794" y="971332"/>
            <a:ext cx="1810313" cy="410886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НОРМАТИВНАЯ БАЗА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81EA411-B646-4721-BE56-3C744D53F9D6}"/>
              </a:ext>
            </a:extLst>
          </p:cNvPr>
          <p:cNvSpPr/>
          <p:nvPr/>
        </p:nvSpPr>
        <p:spPr>
          <a:xfrm>
            <a:off x="259976" y="1599693"/>
            <a:ext cx="8624048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22272F"/>
                </a:solidFill>
              </a:rPr>
              <a:t>Положение Банка России от 2 сентября 2015 года N 486-П "О Плане счетов бухгалтерского учета в </a:t>
            </a:r>
            <a:r>
              <a:rPr lang="ru-RU" sz="1400" dirty="0" err="1">
                <a:solidFill>
                  <a:srgbClr val="22272F"/>
                </a:solidFill>
              </a:rPr>
              <a:t>некредитных</a:t>
            </a:r>
            <a:r>
              <a:rPr lang="ru-RU" sz="1400" dirty="0">
                <a:solidFill>
                  <a:srgbClr val="22272F"/>
                </a:solidFill>
              </a:rPr>
              <a:t> финансовых организациях и порядке его применения".</a:t>
            </a:r>
            <a:endParaRPr lang="en-US" sz="1400" dirty="0">
              <a:solidFill>
                <a:srgbClr val="22272F"/>
              </a:solidFill>
            </a:endParaRPr>
          </a:p>
          <a:p>
            <a:pPr marL="342900" indent="-342900" fontAlgn="base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22272F"/>
                </a:solidFill>
              </a:rPr>
              <a:t>МСФО (IFRS) 16 "Аренда".</a:t>
            </a:r>
            <a:endParaRPr lang="en-US" sz="1400" dirty="0">
              <a:solidFill>
                <a:srgbClr val="22272F"/>
              </a:solidFill>
            </a:endParaRPr>
          </a:p>
          <a:p>
            <a:pPr marL="342900" indent="-342900" fontAlgn="base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22272F"/>
                </a:solidFill>
              </a:rPr>
              <a:t>Положение Банка России от 22 марта 2018 г. N 635-П "О порядке отражения на счетах бухгалтерского учета договоров аренды </a:t>
            </a:r>
            <a:r>
              <a:rPr lang="ru-RU" sz="1400" dirty="0" err="1">
                <a:solidFill>
                  <a:srgbClr val="22272F"/>
                </a:solidFill>
              </a:rPr>
              <a:t>некредитными</a:t>
            </a:r>
            <a:r>
              <a:rPr lang="ru-RU" sz="1400" dirty="0">
                <a:solidFill>
                  <a:srgbClr val="22272F"/>
                </a:solidFill>
              </a:rPr>
              <a:t> финансовыми организациями".</a:t>
            </a:r>
            <a:endParaRPr lang="en-US" sz="1400" dirty="0">
              <a:solidFill>
                <a:srgbClr val="22272F"/>
              </a:solidFill>
            </a:endParaRPr>
          </a:p>
          <a:p>
            <a:pPr marL="342900" indent="-342900" fontAlgn="base">
              <a:spcAft>
                <a:spcPts val="10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22272F"/>
                </a:solidFill>
              </a:rPr>
              <a:t>Положение Банка России от 2 сентября 2015 г. N 487-П "Отраслевой стандарт бухгалтерского учета доходов, расходов и прочего совокупного дохода </a:t>
            </a:r>
            <a:r>
              <a:rPr lang="ru-RU" sz="1400" dirty="0" err="1">
                <a:solidFill>
                  <a:srgbClr val="22272F"/>
                </a:solidFill>
              </a:rPr>
              <a:t>некредитных</a:t>
            </a:r>
            <a:r>
              <a:rPr lang="ru-RU" sz="1400" dirty="0">
                <a:solidFill>
                  <a:srgbClr val="22272F"/>
                </a:solidFill>
              </a:rPr>
              <a:t> финансовых организаций".</a:t>
            </a:r>
          </a:p>
        </p:txBody>
      </p:sp>
    </p:spTree>
    <p:extLst>
      <p:ext uri="{BB962C8B-B14F-4D97-AF65-F5344CB8AC3E}">
        <p14:creationId xmlns:p14="http://schemas.microsoft.com/office/powerpoint/2010/main" val="617520417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30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648145"/>
            <a:ext cx="836953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0420404 «Сведения о работниках отчитывающейся организации».</a:t>
            </a:r>
          </a:p>
          <a:p>
            <a:r>
              <a:rPr lang="ru-RU" sz="1100" dirty="0"/>
              <a:t>Существенно уменьшилось количество листов в отчете. Было 9 листов- стало всего 2. Если ранее показатели в одной ячейки перечислялись через запятую (например «Номер квалификационного аттестата специалиста финансового рынка или соответствующего ему квалификационного аттестата»), то в новой версии добавлены открытые оси. Появилась возможность вводить информацию в отдельную строку.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10" name="Рисунок 9" descr="https://lh6.googleusercontent.com/RJvtSZo4ejCCCyBYoTwFvWTCbw2Z8MlaMM8Q_OqnPSg9tCL3qDUWz_JCRb9rnI8KrFZTXFnpjoV15qe4ST8xpJqs3sugF9Gxt3SiI0wzwqja1ixKxbk_8DTVuBaVfjccC9c-eK4QBm399eWK9w">
            <a:extLst>
              <a:ext uri="{FF2B5EF4-FFF2-40B4-BE49-F238E27FC236}">
                <a16:creationId xmlns:a16="http://schemas.microsoft.com/office/drawing/2014/main" id="{751020B1-2874-4059-86FC-B596AF138C3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589279"/>
            <a:ext cx="8497264" cy="30406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0B29A70-8878-442A-8082-E545658B25A6}"/>
              </a:ext>
            </a:extLst>
          </p:cNvPr>
          <p:cNvSpPr/>
          <p:nvPr/>
        </p:nvSpPr>
        <p:spPr>
          <a:xfrm>
            <a:off x="2983465" y="4629955"/>
            <a:ext cx="22032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</a:t>
            </a:r>
            <a:r>
              <a:rPr lang="en-US" sz="1200" b="1" dirty="0"/>
              <a:t> 3.0 404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064781329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31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0B29A70-8878-442A-8082-E545658B25A6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3" action="ppaction://hlinkfile"/>
              </a:rPr>
              <a:t>Посмотреть в </a:t>
            </a:r>
            <a:r>
              <a:rPr lang="en-US" sz="1200" b="1" dirty="0">
                <a:hlinkClick r:id="rId3" action="ppaction://hlinkfile"/>
              </a:rPr>
              <a:t>Excel </a:t>
            </a:r>
            <a:r>
              <a:rPr lang="ru-RU" sz="1200" b="1" dirty="0"/>
              <a:t>1.</a:t>
            </a:r>
            <a:r>
              <a:rPr lang="en-US" sz="1200" b="1" dirty="0"/>
              <a:t>3.</a:t>
            </a:r>
            <a:r>
              <a:rPr lang="ru-RU" sz="1200" b="1" dirty="0"/>
              <a:t>1 409 </a:t>
            </a:r>
            <a:endParaRPr lang="ru-RU" sz="900" b="1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6859052-20AD-412E-80C1-A284360ECC5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225029"/>
            <a:ext cx="7723174" cy="32117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2570420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32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918347-5CA3-4222-8C3A-484687C8F7F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4" y="1280736"/>
            <a:ext cx="7641691" cy="313027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F7FC177-38A7-4BBF-A850-5AD916ED0435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ru-RU" sz="1200" b="1" dirty="0"/>
              <a:t>1.</a:t>
            </a:r>
            <a:r>
              <a:rPr lang="en-US" sz="1200" b="1" dirty="0"/>
              <a:t>3.</a:t>
            </a:r>
            <a:r>
              <a:rPr lang="ru-RU" sz="1200" b="1" dirty="0"/>
              <a:t>1 409 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455206106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33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B8E32D-53AE-4D3E-8669-B7E6693C375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153450"/>
            <a:ext cx="8109876" cy="321892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9DADA46-A5B2-4F75-B800-BF96B358C08B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ru-RU" sz="1200" b="1" dirty="0"/>
              <a:t>1.</a:t>
            </a:r>
            <a:r>
              <a:rPr lang="en-US" sz="1200" b="1" dirty="0"/>
              <a:t>3.</a:t>
            </a:r>
            <a:r>
              <a:rPr lang="ru-RU" sz="1200" b="1" dirty="0"/>
              <a:t>1 409 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1050902375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34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DADDFE-34D6-4D8C-976D-3A47D924E079}"/>
              </a:ext>
            </a:extLst>
          </p:cNvPr>
          <p:cNvSpPr/>
          <p:nvPr/>
        </p:nvSpPr>
        <p:spPr>
          <a:xfrm>
            <a:off x="452497" y="1475989"/>
            <a:ext cx="75324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b="1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Изменились раскрывающейся списки:</a:t>
            </a:r>
            <a:endParaRPr lang="ru-RU" sz="1400" kern="150" dirty="0">
              <a:latin typeface="Exo 2" panose="00000500000000000000" pitchFamily="2" charset="-52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742950" lvl="1" indent="-285750">
              <a:spcAft>
                <a:spcPts val="0"/>
              </a:spcAft>
              <a:buFont typeface="+mj-lt"/>
              <a:buAutoNum type="alphaLcPeriod"/>
            </a:pPr>
            <a:r>
              <a:rPr lang="ru-RU" sz="14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расширен вид счета счет по вкладу (депозиту):</a:t>
            </a:r>
          </a:p>
          <a:p>
            <a:pPr marL="1143000" lvl="2" indent="-228600">
              <a:spcAft>
                <a:spcPts val="0"/>
              </a:spcAft>
              <a:buFont typeface="+mj-lt"/>
              <a:buAutoNum type="romanLcPeriod"/>
            </a:pPr>
            <a:r>
              <a:rPr lang="ru-RU" sz="14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счет по вкладу (депозиту) до востребования,</a:t>
            </a:r>
          </a:p>
          <a:p>
            <a:pPr marL="1143000" lvl="2" indent="-228600">
              <a:spcAft>
                <a:spcPts val="0"/>
              </a:spcAft>
              <a:buFont typeface="+mj-lt"/>
              <a:buAutoNum type="romanLcPeriod"/>
            </a:pPr>
            <a:r>
              <a:rPr lang="ru-RU" sz="14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счет по вкладу (депозиту) со сроком до 30 дней (включительно), </a:t>
            </a:r>
          </a:p>
          <a:p>
            <a:pPr marL="1143000" lvl="2" indent="-228600">
              <a:spcAft>
                <a:spcPts val="0"/>
              </a:spcAft>
              <a:buFont typeface="+mj-lt"/>
              <a:buAutoNum type="romanLcPeriod"/>
            </a:pPr>
            <a:r>
              <a:rPr lang="ru-RU" sz="14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счет по вкладу (депозиту) со сроком более 30 дней. </a:t>
            </a:r>
          </a:p>
          <a:p>
            <a:pPr marL="742950" lvl="1" indent="-285750">
              <a:spcAft>
                <a:spcPts val="0"/>
              </a:spcAft>
              <a:buFont typeface="+mj-lt"/>
              <a:buAutoNum type="alphaLcPeriod"/>
            </a:pPr>
            <a:r>
              <a:rPr lang="ru-RU" sz="14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изменен кода валют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b="1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Добавлена новая подтаблица.</a:t>
            </a:r>
            <a:endParaRPr lang="ru-RU" sz="1400" kern="150" dirty="0">
              <a:latin typeface="Exo 2" panose="00000500000000000000" pitchFamily="2" charset="-52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742950" lvl="1" indent="-285750">
              <a:spcAft>
                <a:spcPts val="0"/>
              </a:spcAft>
              <a:buFont typeface="+mj-lt"/>
              <a:buAutoNum type="alphaLcPeriod"/>
            </a:pPr>
            <a:r>
              <a:rPr lang="ru-RU" sz="14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Раздел 2. Сведения о денежных средствах организации и ее клиентов, переданных вышестоящему брокеру или клиринговой организации</a:t>
            </a:r>
            <a:endParaRPr lang="ru-RU" sz="1400" kern="150" dirty="0">
              <a:effectLst/>
              <a:latin typeface="Exo 2" panose="00000500000000000000" pitchFamily="2" charset="-52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008473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35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502C4D-8F94-4F8E-9C42-A6ACA084D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97" y="1123679"/>
            <a:ext cx="8093732" cy="3371676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F769A7C-7109-4702-BD82-FD7A48DC0D89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0 409 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139943335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36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9DADA46-A5B2-4F75-B800-BF96B358C08B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3" action="ppaction://hlinkfile"/>
              </a:rPr>
              <a:t>Посмотреть в </a:t>
            </a:r>
            <a:r>
              <a:rPr lang="en-US" sz="1200" b="1" dirty="0">
                <a:hlinkClick r:id="rId3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0 409 </a:t>
            </a:r>
            <a:endParaRPr lang="ru-RU" sz="9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DFADBB-B54D-4C1B-911F-D2B030EA7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81" y="1184380"/>
            <a:ext cx="8243419" cy="326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42274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37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119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0420409. СВЕДЕНИЯ О БАНКОВСКИХ СЧЕТАХ</a:t>
            </a:r>
          </a:p>
          <a:p>
            <a:endParaRPr lang="ru-RU" sz="12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6D8E11-E58C-45C7-98ED-CAA087C37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97" y="1134860"/>
            <a:ext cx="8321872" cy="3454945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E65B5FC-80C7-45B9-B98A-978AC0DFC500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0 409 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212030981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38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6778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0420410 «Оборотная ведомость по счетам бухгалтерского учета» в части СПОД.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BB8439A-636E-4F1A-892F-D55A61869810}"/>
              </a:ext>
            </a:extLst>
          </p:cNvPr>
          <p:cNvSpPr/>
          <p:nvPr/>
        </p:nvSpPr>
        <p:spPr>
          <a:xfrm>
            <a:off x="447675" y="1425337"/>
            <a:ext cx="8234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Новая форма. Раскрывается информация только по корректирующим событиям после окончания отчетного год. Нарастающим итогом. Отражаются все операции СПОД (например: с 01.01.2019 по 31.03.2019г).</a:t>
            </a:r>
          </a:p>
          <a:p>
            <a:pPr>
              <a:spcAft>
                <a:spcPts val="0"/>
              </a:spcAft>
            </a:pPr>
            <a:endParaRPr lang="ru-RU" sz="1200" kern="150" dirty="0">
              <a:latin typeface="Exo 2" panose="00000500000000000000" pitchFamily="2" charset="-52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В таксономии 3.0 не указываются данные на начало отчетного периода (входящие остатки) и конец отчетного периода (исходящие остатки). Только </a:t>
            </a:r>
          </a:p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обороты по операциям СПОД.</a:t>
            </a:r>
          </a:p>
        </p:txBody>
      </p:sp>
    </p:spTree>
    <p:extLst>
      <p:ext uri="{BB962C8B-B14F-4D97-AF65-F5344CB8AC3E}">
        <p14:creationId xmlns:p14="http://schemas.microsoft.com/office/powerpoint/2010/main" val="1912130618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39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70043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0420410 «Оборотная ведомость по счетам бухгалтерского учета» в части СПОД.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36CF69-63CC-41D7-89B3-385CB3E7E30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7" y="1206198"/>
            <a:ext cx="8021802" cy="334842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386900E-BD5A-4AC4-886C-6748D7DE096F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0 410 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20729322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147192A-BEE5-4D33-A4C7-5AA3DFEE3208}"/>
              </a:ext>
            </a:extLst>
          </p:cNvPr>
          <p:cNvSpPr/>
          <p:nvPr/>
        </p:nvSpPr>
        <p:spPr>
          <a:xfrm>
            <a:off x="259975" y="688653"/>
            <a:ext cx="8624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000"/>
              </a:spcAft>
            </a:pPr>
            <a:r>
              <a:rPr lang="ru-RU" sz="1200" dirty="0"/>
              <a:t>Отметим </a:t>
            </a:r>
            <a:r>
              <a:rPr lang="ru-RU" sz="1200" b="1" dirty="0"/>
              <a:t>основные изменения и дополнения </a:t>
            </a:r>
            <a:r>
              <a:rPr lang="ru-RU" sz="1200" dirty="0"/>
              <a:t>в Положение Банка России от 2 сентября 2015 года N 486-П "О Плане счетов бухгалтерского учета в </a:t>
            </a:r>
            <a:r>
              <a:rPr lang="ru-RU" sz="1200" dirty="0" err="1"/>
              <a:t>некредитных</a:t>
            </a:r>
            <a:r>
              <a:rPr lang="ru-RU" sz="1200" dirty="0"/>
              <a:t> финансовых организациях и порядке его применения", которые вступили в силу с 1 января 2019 г.:</a:t>
            </a:r>
            <a:endParaRPr lang="ru-RU" sz="1000" dirty="0">
              <a:solidFill>
                <a:srgbClr val="22272F"/>
              </a:solidFill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486238"/>
              </p:ext>
            </p:extLst>
          </p:nvPr>
        </p:nvGraphicFramePr>
        <p:xfrm>
          <a:off x="259975" y="1401612"/>
          <a:ext cx="8624049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017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6044232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47701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Вложения в операции финансовой аренды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Характеристика счета</a:t>
                      </a:r>
                      <a:r>
                        <a:rPr lang="en-US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 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- учет арендодателем дебиторской задолженности, равной чистой инвестиции в аренду и процентный доход по договору аренды. </a:t>
                      </a:r>
                      <a:endParaRPr lang="en-US" sz="1100" b="0" i="0" u="none" strike="noStrike" dirty="0">
                        <a:solidFill>
                          <a:srgbClr val="22272F"/>
                        </a:solidFill>
                        <a:effectLst/>
                        <a:latin typeface="Exo 2 "/>
                      </a:endParaRPr>
                    </a:p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Признается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арендодателем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 в течение срока аренды на основе графика, отражающего неизменную периодическую норму доходности по чистой инвестиции арендодателя в аренду.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47702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Exo 2 "/>
                        </a:rPr>
                        <a:t>Резервы под обесценение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Exo 2 "/>
                          <a:ea typeface="+mn-ea"/>
                          <a:cs typeface="+mn-cs"/>
                        </a:rPr>
                        <a:t>Характеристика счета</a:t>
                      </a:r>
                      <a:r>
                        <a:rPr lang="ru-RU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Exo 2 "/>
                          <a:ea typeface="+mn-ea"/>
                          <a:cs typeface="+mn-cs"/>
                        </a:rPr>
                        <a:t>- резервов под обесценение дебиторской задолженности, равной чистой инвестиции в аренду. По дебиторской задолженности по договорам аренды, которая не относится к кредитно-обесцененной, не реже чем на последний календарный день отчетного периода (далее - отчетная дата), а также на дату прекращения признания оценочный резерв под ожидаемые кредитные убытки рассчитывается арендодателем в сумме, равной ожидаемым кредитным убыткам за 12 месяцев, если отсутствует значительное увеличение кредитного риска по дебиторской задолженности по договорам аренды с даты первоначального признания.</a:t>
                      </a:r>
                      <a:endParaRPr lang="ru-RU" sz="1100" dirty="0">
                        <a:effectLst/>
                        <a:latin typeface="Exo 2 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4770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Корректировка стоимости дебиторской задолженности по договорам финансовой аренды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Исключен из плана счетов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721382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56779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40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68755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0420410 «Оборотная ведомость по счетам бухгалтерского учета» в части СПОД.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A2619E-3EA3-4573-B753-98878D2D87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7" y="1193319"/>
            <a:ext cx="8008923" cy="334863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D9C3A2A-83E0-4D91-921A-132C6F0A8190}"/>
              </a:ext>
            </a:extLst>
          </p:cNvPr>
          <p:cNvSpPr/>
          <p:nvPr/>
        </p:nvSpPr>
        <p:spPr>
          <a:xfrm>
            <a:off x="2983464" y="4629955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0 410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438778617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41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808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0420411 «Отчет о доходах и расходах» в части СПОД.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41097B3-1A11-4211-BF94-09B0A95B5A6C}"/>
              </a:ext>
            </a:extLst>
          </p:cNvPr>
          <p:cNvSpPr/>
          <p:nvPr/>
        </p:nvSpPr>
        <p:spPr>
          <a:xfrm>
            <a:off x="452497" y="1115929"/>
            <a:ext cx="82343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1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Новая форма. Нарастающим итогом. Отражаются все операции СПОД (например: с 01.01.2019 по 31.03.2019г). Указываются счета доходов и расходов счета 72ХХХ (добавочного капитала нет). Финансовый результата не выводится. </a:t>
            </a:r>
            <a:endParaRPr lang="ru-RU" sz="1050" kern="150" dirty="0">
              <a:effectLst/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55B4DD8-AEBF-42DC-8C5E-B085807C79E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46815"/>
            <a:ext cx="7816932" cy="326344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39E68A4-79D6-4603-A31C-2AC8C0275B07}"/>
              </a:ext>
            </a:extLst>
          </p:cNvPr>
          <p:cNvSpPr/>
          <p:nvPr/>
        </p:nvSpPr>
        <p:spPr>
          <a:xfrm>
            <a:off x="6299775" y="740089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0 411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34276931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42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4808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0420411 «Отчет о доходах и расходах» в части СПОД.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01BDE2-F79C-4A1B-9D40-FBF7A530198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7" y="1109810"/>
            <a:ext cx="5664968" cy="369729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72334CE-B3D0-47DE-92AC-7211DAD3CABF}"/>
              </a:ext>
            </a:extLst>
          </p:cNvPr>
          <p:cNvSpPr/>
          <p:nvPr/>
        </p:nvSpPr>
        <p:spPr>
          <a:xfrm>
            <a:off x="6299775" y="832811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</a:t>
            </a:r>
            <a:r>
              <a:rPr lang="en-US" sz="1200" b="1" dirty="0"/>
              <a:t> </a:t>
            </a:r>
            <a:r>
              <a:rPr lang="ru-RU" sz="1200" b="1" dirty="0"/>
              <a:t>411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090562209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43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0420415 Отчет профессионального участника по ценным бумагам.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DD96529-E3D5-4614-B2DE-1ACC48C9A2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6" y="1270592"/>
            <a:ext cx="8137711" cy="320604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46299A0-21EA-4B69-A2F1-067554357605}"/>
              </a:ext>
            </a:extLst>
          </p:cNvPr>
          <p:cNvSpPr/>
          <p:nvPr/>
        </p:nvSpPr>
        <p:spPr>
          <a:xfrm>
            <a:off x="6299775" y="832811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ru-RU" sz="1200" b="1" dirty="0"/>
              <a:t>1.</a:t>
            </a:r>
            <a:r>
              <a:rPr lang="en-US" sz="1200" b="1" dirty="0"/>
              <a:t>3.</a:t>
            </a:r>
            <a:r>
              <a:rPr lang="ru-RU" sz="1200" b="1" dirty="0"/>
              <a:t>1</a:t>
            </a:r>
            <a:r>
              <a:rPr lang="en-US" sz="1200" b="1" dirty="0"/>
              <a:t> </a:t>
            </a:r>
            <a:r>
              <a:rPr lang="ru-RU" sz="1200" b="1" dirty="0"/>
              <a:t>415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212892831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44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0420415 Отчет профессионального участника по ценным бумагам.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53CB9E-9F70-4E48-B582-438B238EFC18}"/>
              </a:ext>
            </a:extLst>
          </p:cNvPr>
          <p:cNvSpPr/>
          <p:nvPr/>
        </p:nvSpPr>
        <p:spPr>
          <a:xfrm>
            <a:off x="452497" y="1279054"/>
            <a:ext cx="82391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just">
              <a:spcAft>
                <a:spcPts val="0"/>
              </a:spcAft>
              <a:buFont typeface="+mj-lt"/>
              <a:buAutoNum type="arabicPeriod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Изменились раскрывающиеся списки: Тип ценной бумаги (вид финансового инструмента)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228600" lvl="0" indent="-228600" algn="just">
              <a:spcAft>
                <a:spcPts val="0"/>
              </a:spcAft>
              <a:buFont typeface="+mj-lt"/>
              <a:buAutoNum type="arabicPeriod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Появился новый показатель «Статья расчета ПКЛ, в которой учитывается ценная бумага» согласно Указания Банка России от 6 июня 2017 г. N 4402-У: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Клиринговые сертификаты участия, полученные по операциям </a:t>
            </a:r>
            <a:r>
              <a:rPr lang="ru-RU" sz="1200" kern="150" dirty="0" err="1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репо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Ценные бумаги, удовлетворяющие требованиям ВЛА-2, за исключением ценных бумаг, полученных по операциям </a:t>
            </a:r>
            <a:r>
              <a:rPr lang="ru-RU" sz="1200" kern="150" dirty="0" err="1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репо</a:t>
            </a: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 или займа ценных бумаг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Ценные бумаги, удовлетворяющие требованиям ВЛА-2, полученные по операциям </a:t>
            </a:r>
            <a:r>
              <a:rPr lang="ru-RU" sz="1200" kern="150" dirty="0" err="1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репо</a:t>
            </a: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 или займа ценных бумаг</a:t>
            </a:r>
            <a:endParaRPr lang="ru-RU" sz="1200" kern="150" dirty="0">
              <a:effectLst/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820388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45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0420415 Отчет профессионального участника по ценным бумагам.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B845FC-F83B-42D3-9B6A-E14D750DE04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152004"/>
            <a:ext cx="8330524" cy="350370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61967AC-7783-44BB-BC4D-3E11E288F3D7}"/>
              </a:ext>
            </a:extLst>
          </p:cNvPr>
          <p:cNvSpPr/>
          <p:nvPr/>
        </p:nvSpPr>
        <p:spPr>
          <a:xfrm>
            <a:off x="6299775" y="832811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0 415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740130131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46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0420415 Отчет профессионального участника по ценным бумагам.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BE01C1-5BBA-43F2-B939-4DD16ABF9DD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147240"/>
            <a:ext cx="8237220" cy="346983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27E4A54-1F1B-4DDC-9961-300D110ED37A}"/>
              </a:ext>
            </a:extLst>
          </p:cNvPr>
          <p:cNvSpPr/>
          <p:nvPr/>
        </p:nvSpPr>
        <p:spPr>
          <a:xfrm>
            <a:off x="6299775" y="832811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0 415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3913964718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47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0420415 Отчет профессионального участника по ценным бумагам.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E4F23C-C654-46DC-82BD-0756B8208D1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152004"/>
            <a:ext cx="8239125" cy="329120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65364A5-C1CB-4142-BBFE-16EF65222DEF}"/>
              </a:ext>
            </a:extLst>
          </p:cNvPr>
          <p:cNvSpPr/>
          <p:nvPr/>
        </p:nvSpPr>
        <p:spPr>
          <a:xfrm>
            <a:off x="6299775" y="832811"/>
            <a:ext cx="2387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</a:t>
            </a:r>
            <a:r>
              <a:rPr lang="ru-RU" sz="1200" b="1" dirty="0"/>
              <a:t>0 415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642568825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48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0420415 Отчет профессионального участника по ценным бумагам.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0341B2-DA95-422D-9813-E6E42E14A104}"/>
              </a:ext>
            </a:extLst>
          </p:cNvPr>
          <p:cNvSpPr/>
          <p:nvPr/>
        </p:nvSpPr>
        <p:spPr>
          <a:xfrm>
            <a:off x="367048" y="1393146"/>
            <a:ext cx="83197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В отчетности по форме 0420415 при валидации данных идет взаимосвязь показателей, например: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b="1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«Код страны регистрации эмитента»</a:t>
            </a: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 и </a:t>
            </a:r>
            <a:r>
              <a:rPr lang="ru-RU" sz="1200" b="1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«Тип ценной бумаги (вид финансового инструмента)»</a:t>
            </a: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;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b="1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«ИНН или TIN эмитента»</a:t>
            </a: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, </a:t>
            </a:r>
            <a:r>
              <a:rPr lang="ru-RU" sz="1200" b="1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«Код страны регистрации эмитента»</a:t>
            </a: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 и </a:t>
            </a:r>
            <a:r>
              <a:rPr lang="ru-RU" sz="1200" b="1" kern="150" dirty="0">
                <a:latin typeface="Exo 2" panose="00000500000000000000" pitchFamily="2" charset="-52"/>
                <a:ea typeface="SimSun" panose="02010600030101010101" pitchFamily="2" charset="-122"/>
                <a:cs typeface="Lucida Sans" panose="020B0602030504020204" pitchFamily="34" charset="0"/>
              </a:rPr>
              <a:t>«ОГРН эмитента».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 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При заполнении показателя «Признак организации, ведущей учет прав организации на ценные бумаги»: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Р - регистратор;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К - депозитарий (специализированный депозитарий) - кредитная организация;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Н - депозитарий (специализированный депозитарий), не являющийся кредитной организацией.</a:t>
            </a:r>
            <a:endParaRPr lang="ru-RU" sz="1200" kern="150" dirty="0">
              <a:latin typeface="Liberation Serif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>
              <a:spcAft>
                <a:spcPts val="0"/>
              </a:spcAft>
            </a:pPr>
            <a:endParaRPr lang="ru-RU" sz="1200" kern="150" dirty="0">
              <a:latin typeface="Exo 2" panose="00000500000000000000" pitchFamily="2" charset="-52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В обязательном порядке заполняются данные ИНН или TIN, КПП, ОГРН, код страны организации, ведущей учет прав организации на ценные бумаги.</a:t>
            </a:r>
            <a:endParaRPr lang="ru-RU" sz="1200" kern="150" dirty="0">
              <a:effectLst/>
              <a:latin typeface="Liberation Serif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074743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49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592898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3.0. Протокол Валидации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25548F-2A7F-4729-A109-94113EAAB3C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4" y="925144"/>
            <a:ext cx="7736849" cy="4155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29405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5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192591"/>
              </p:ext>
            </p:extLst>
          </p:nvPr>
        </p:nvGraphicFramePr>
        <p:xfrm>
          <a:off x="259975" y="811530"/>
          <a:ext cx="8624049" cy="3764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017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6044232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33776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658638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608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Изменилось название- было определение «Финансовая».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Учет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арендатором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операций, связанных с получением имущества по договорам аренды.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472868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60804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Имущество, полученное в финансовую аренду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Характеристика счета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- учитываются активы в форме права пользования, имущество, полученное в финансовую аренду. Ведется в разрезе договоров аренды. Счет А.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1030177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60805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Амортизация основных средств, полученных в финансовую аренду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Характеристика счета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- производится начисление амортизации по активам в форме права пользования, а также полученных по договору финансовой аренды. Начисление амортизации, так же как по основным средствам, отражается в бухгалтерском учете ежемесячно независимо от финансовых результатов деятельности </a:t>
                      </a: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некредитной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финансовой организации. Счет П.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721382214"/>
                  </a:ext>
                </a:extLst>
              </a:tr>
              <a:tr h="1215947"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60806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Арендные обязательства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i="0" u="none" strike="noStrike" kern="1200" dirty="0">
                          <a:solidFill>
                            <a:srgbClr val="2227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Характеристика счета- </a:t>
                      </a:r>
                      <a:r>
                        <a:rPr lang="ru-RU" sz="1100" b="0" i="0" u="none" strike="noStrike" kern="1200" dirty="0">
                          <a:solidFill>
                            <a:srgbClr val="2227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отражаются обязательства </a:t>
                      </a:r>
                      <a:r>
                        <a:rPr lang="ru-RU" sz="1100" b="1" i="0" u="none" strike="noStrike" kern="1200" dirty="0">
                          <a:solidFill>
                            <a:srgbClr val="2227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арендатора</a:t>
                      </a:r>
                      <a:r>
                        <a:rPr lang="ru-RU" sz="1100" b="0" i="0" u="none" strike="noStrike" kern="1200" dirty="0">
                          <a:solidFill>
                            <a:srgbClr val="2227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договору аренды. </a:t>
                      </a:r>
                    </a:p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2227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Величина первоначальной оценки обязательств по договору аренды включается в первоначальную стоимость актива в форме права пользования. </a:t>
                      </a:r>
                    </a:p>
                    <a:p>
                      <a:pPr algn="l" rtl="0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22272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2.Не позднее последнего дня месяца и в установленные договором аренды даты уплаты арендных платежей процентные расходы, начисленные за истекший месяц либо за период с даты уплаты предыдущего арендного платеж.  Ведется в разрезе договоров аренды. Счет П.</a:t>
                      </a: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1663095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4109703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50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648145"/>
            <a:ext cx="83695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9" name="Рисунок 8" descr="https://lh3.googleusercontent.com/qad3LuPS8u9vRkcaawxXO-_6Y3dzUEhl6aBuQ9QotpB5EBf9OmgopkJqTYgViDEQMsats-u1EArk_GL790f7WzwPQI9aWBKmvImo5ueTq1iztfxi9v8OLPPY5fqQh588yFLg1BewX5LIoIpI4A">
            <a:extLst>
              <a:ext uri="{FF2B5EF4-FFF2-40B4-BE49-F238E27FC236}">
                <a16:creationId xmlns:a16="http://schemas.microsoft.com/office/drawing/2014/main" id="{0CA83C7F-C0B9-422C-9BC9-7D3019F9377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961445"/>
            <a:ext cx="7047829" cy="411129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82B7B33-B3E2-4A89-85C4-00843B540CE5}"/>
              </a:ext>
            </a:extLst>
          </p:cNvPr>
          <p:cNvSpPr/>
          <p:nvPr/>
        </p:nvSpPr>
        <p:spPr>
          <a:xfrm>
            <a:off x="5763295" y="648144"/>
            <a:ext cx="2324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1.3.1 4</a:t>
            </a:r>
            <a:r>
              <a:rPr lang="ru-RU" sz="1200" b="1" dirty="0"/>
              <a:t>17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1644105215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51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10" name="Рисунок 9" descr="https://lh4.googleusercontent.com/TG2QicvH0su6q8dr5cWCN7Jq6r1v_0_-yqHtmk0ifrVShHmfxwvFrLI9Z_eBwcs740IQ2Icnf2ZNb5_bfoJHZs_jE-mXbTPkjGXpLIVONWaYN3l3Tya-PFD0e3L42KOmkHvXHn3nmEEvp7fobQ">
            <a:extLst>
              <a:ext uri="{FF2B5EF4-FFF2-40B4-BE49-F238E27FC236}">
                <a16:creationId xmlns:a16="http://schemas.microsoft.com/office/drawing/2014/main" id="{556E7C51-EE30-43A5-8984-B161D24EE6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59" y="790482"/>
            <a:ext cx="6538555" cy="422284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8FDB828-CF14-4580-91FB-7F68A66629CD}"/>
              </a:ext>
            </a:extLst>
          </p:cNvPr>
          <p:cNvSpPr/>
          <p:nvPr/>
        </p:nvSpPr>
        <p:spPr>
          <a:xfrm>
            <a:off x="3591312" y="518259"/>
            <a:ext cx="2324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1.3.1 4</a:t>
            </a:r>
            <a:r>
              <a:rPr lang="ru-RU" sz="1200" b="1" dirty="0"/>
              <a:t>17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2277258372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52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59E9C0-A688-4BD5-9840-57FB538A7864}"/>
              </a:ext>
            </a:extLst>
          </p:cNvPr>
          <p:cNvSpPr/>
          <p:nvPr/>
        </p:nvSpPr>
        <p:spPr>
          <a:xfrm>
            <a:off x="452496" y="648145"/>
            <a:ext cx="836953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/>
              <a:t>0420417 "Отчет о внебиржевых сделках".</a:t>
            </a:r>
          </a:p>
          <a:p>
            <a:r>
              <a:rPr lang="ru-RU" sz="1100" dirty="0"/>
              <a:t>Внесены изменения в справочник кодов валют. Если ранее код валюты записывался как показатель 643, то в новой версии — это 643-RUB. Также изменилось количество граф. Добавлена графа «Подтверждение сделки».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pic>
        <p:nvPicPr>
          <p:cNvPr id="10" name="Рисунок 9" descr="https://lh4.googleusercontent.com/CvIiiDdcWgkBVsMk5F3NoN5sFXGnBZA5ItdE4mMrjHcXbo8yPfXbp2OPx3y0W1TKNx09GfGQKssdxAwM88xuZqZcbQCKFndeo6fx5fHPg57JcAAtx5WauprM5MP1twiMLOvJi1BTrNlG49BFmA">
            <a:extLst>
              <a:ext uri="{FF2B5EF4-FFF2-40B4-BE49-F238E27FC236}">
                <a16:creationId xmlns:a16="http://schemas.microsoft.com/office/drawing/2014/main" id="{229F24BC-35F2-4FF6-8972-17A8C64991F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01" y="1248308"/>
            <a:ext cx="7618674" cy="380933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E7AECCF-9F9F-4D45-8FD3-59F8E3C2D1C0}"/>
              </a:ext>
            </a:extLst>
          </p:cNvPr>
          <p:cNvSpPr/>
          <p:nvPr/>
        </p:nvSpPr>
        <p:spPr>
          <a:xfrm>
            <a:off x="4039532" y="549795"/>
            <a:ext cx="22032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3.0 4</a:t>
            </a:r>
            <a:r>
              <a:rPr lang="ru-RU" sz="1200" b="1" dirty="0"/>
              <a:t>17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1124183720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53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7976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0420418 Сведения об осуществлении профессиональным участником рынка ценных бумаг брокерской, депозитарной деятельности и деятельности по управлению ценными бумагами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77295F-103C-4C88-8A8F-B4FE9EB3300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360680"/>
            <a:ext cx="8118722" cy="336314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F159C6D-7624-44C9-BB64-8848F2C9A9DC}"/>
              </a:ext>
            </a:extLst>
          </p:cNvPr>
          <p:cNvSpPr/>
          <p:nvPr/>
        </p:nvSpPr>
        <p:spPr>
          <a:xfrm>
            <a:off x="4039532" y="584487"/>
            <a:ext cx="233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ru-RU" sz="1200" b="1" dirty="0"/>
              <a:t>1.</a:t>
            </a:r>
            <a:r>
              <a:rPr lang="en-US" sz="1200" b="1" dirty="0"/>
              <a:t>3.</a:t>
            </a:r>
            <a:r>
              <a:rPr lang="ru-RU" sz="1200" b="1" dirty="0"/>
              <a:t>1</a:t>
            </a:r>
            <a:r>
              <a:rPr lang="en-US" sz="1200" b="1" dirty="0"/>
              <a:t> 4</a:t>
            </a:r>
            <a:r>
              <a:rPr lang="ru-RU" sz="1200" b="1" dirty="0"/>
              <a:t>18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1329316665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54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D93DEF2-1037-470D-B154-0AD66D38D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130175"/>
            <a:ext cx="6096000" cy="357188"/>
          </a:xfrm>
        </p:spPr>
        <p:txBody>
          <a:bodyPr>
            <a:noAutofit/>
          </a:bodyPr>
          <a:lstStyle/>
          <a:p>
            <a:r>
              <a:rPr lang="ru-RU" b="0" dirty="0">
                <a:latin typeface="+mj-lt"/>
              </a:rPr>
              <a:t>Отчетность НФО: Таксономия Банка России версии 3.0. Практические моменты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BCCACC0-276A-465D-B247-1558F32FD141}"/>
              </a:ext>
            </a:extLst>
          </p:cNvPr>
          <p:cNvSpPr/>
          <p:nvPr/>
        </p:nvSpPr>
        <p:spPr>
          <a:xfrm>
            <a:off x="452497" y="648145"/>
            <a:ext cx="7976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Изменения в версии таксономии 3.0</a:t>
            </a:r>
          </a:p>
          <a:p>
            <a:r>
              <a:rPr lang="ru-RU" sz="1200" b="1" dirty="0"/>
              <a:t>Форма 0420418 Сведения об осуществлении профессиональным участником рынка ценных бумаг брокерской, депозитарной деятельности и деятельности по управлению ценными бумагами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B057599-4C9D-409C-AC06-AF37EC813815}"/>
              </a:ext>
            </a:extLst>
          </p:cNvPr>
          <p:cNvSpPr/>
          <p:nvPr/>
        </p:nvSpPr>
        <p:spPr>
          <a:xfrm>
            <a:off x="452497" y="1294476"/>
            <a:ext cx="8479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Визуально изменились таблицы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Появились новые показатели - Квалификация инвестора, Статус клиента.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kern="150" dirty="0">
                <a:latin typeface="Exo 2" panose="00000500000000000000" pitchFamily="2" charset="-52"/>
                <a:ea typeface="SimSun" panose="02010600030101010101" pitchFamily="2" charset="-122"/>
                <a:cs typeface="Mangal" panose="02040503050203030202" pitchFamily="18" charset="0"/>
              </a:rPr>
              <a:t>Добавлен лист: Сведения о деятельности по инвестиционному консультированию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A354CD3-0CDA-4B11-AED1-28B81CA96A9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940806"/>
            <a:ext cx="7498590" cy="314198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39CACE4-19D9-497C-BD95-3927EF962C3D}"/>
              </a:ext>
            </a:extLst>
          </p:cNvPr>
          <p:cNvSpPr/>
          <p:nvPr/>
        </p:nvSpPr>
        <p:spPr>
          <a:xfrm>
            <a:off x="4039532" y="549795"/>
            <a:ext cx="22032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hlinkClick r:id="rId4" action="ppaction://hlinkfile"/>
              </a:rPr>
              <a:t>Посмотреть в </a:t>
            </a:r>
            <a:r>
              <a:rPr lang="en-US" sz="1200" b="1" dirty="0">
                <a:hlinkClick r:id="rId4" action="ppaction://hlinkfile"/>
              </a:rPr>
              <a:t>Excel </a:t>
            </a:r>
            <a:r>
              <a:rPr lang="en-US" sz="1200" b="1" dirty="0"/>
              <a:t>3.0 4</a:t>
            </a:r>
            <a:r>
              <a:rPr lang="ru-RU" sz="1200" b="1" dirty="0"/>
              <a:t>18</a:t>
            </a:r>
            <a:endParaRPr 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187201971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63" y="791339"/>
            <a:ext cx="1215449" cy="612775"/>
          </a:xfrm>
          <a:prstGeom prst="rect">
            <a:avLst/>
          </a:prstGeom>
        </p:spPr>
      </p:pic>
      <p:pic>
        <p:nvPicPr>
          <p:cNvPr id="7" name="Рисунок 6"/>
          <p:cNvPicPr>
            <a:picLocks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28828"/>
          <a:stretch/>
        </p:blipFill>
        <p:spPr>
          <a:xfrm flipH="1">
            <a:off x="0" y="0"/>
            <a:ext cx="5563518" cy="5143500"/>
          </a:xfrm>
          <a:prstGeom prst="rect">
            <a:avLst/>
          </a:prstGeom>
        </p:spPr>
      </p:pic>
      <p:sp>
        <p:nvSpPr>
          <p:cNvPr id="9" name="Freeform 151"/>
          <p:cNvSpPr>
            <a:spLocks noEditPoints="1"/>
          </p:cNvSpPr>
          <p:nvPr/>
        </p:nvSpPr>
        <p:spPr bwMode="auto">
          <a:xfrm>
            <a:off x="6011863" y="3514132"/>
            <a:ext cx="214417" cy="215053"/>
          </a:xfrm>
          <a:custGeom>
            <a:avLst/>
            <a:gdLst>
              <a:gd name="T0" fmla="*/ 92 w 185"/>
              <a:gd name="T1" fmla="*/ 0 h 186"/>
              <a:gd name="T2" fmla="*/ 0 w 185"/>
              <a:gd name="T3" fmla="*/ 93 h 186"/>
              <a:gd name="T4" fmla="*/ 92 w 185"/>
              <a:gd name="T5" fmla="*/ 186 h 186"/>
              <a:gd name="T6" fmla="*/ 185 w 185"/>
              <a:gd name="T7" fmla="*/ 93 h 186"/>
              <a:gd name="T8" fmla="*/ 92 w 185"/>
              <a:gd name="T9" fmla="*/ 0 h 186"/>
              <a:gd name="T10" fmla="*/ 92 w 185"/>
              <a:gd name="T11" fmla="*/ 178 h 186"/>
              <a:gd name="T12" fmla="*/ 37 w 185"/>
              <a:gd name="T13" fmla="*/ 157 h 186"/>
              <a:gd name="T14" fmla="*/ 67 w 185"/>
              <a:gd name="T15" fmla="*/ 139 h 186"/>
              <a:gd name="T16" fmla="*/ 80 w 185"/>
              <a:gd name="T17" fmla="*/ 108 h 186"/>
              <a:gd name="T18" fmla="*/ 77 w 185"/>
              <a:gd name="T19" fmla="*/ 101 h 186"/>
              <a:gd name="T20" fmla="*/ 67 w 185"/>
              <a:gd name="T21" fmla="*/ 63 h 186"/>
              <a:gd name="T22" fmla="*/ 88 w 185"/>
              <a:gd name="T23" fmla="*/ 37 h 186"/>
              <a:gd name="T24" fmla="*/ 101 w 185"/>
              <a:gd name="T25" fmla="*/ 35 h 186"/>
              <a:gd name="T26" fmla="*/ 105 w 185"/>
              <a:gd name="T27" fmla="*/ 34 h 186"/>
              <a:gd name="T28" fmla="*/ 122 w 185"/>
              <a:gd name="T29" fmla="*/ 64 h 186"/>
              <a:gd name="T30" fmla="*/ 113 w 185"/>
              <a:gd name="T31" fmla="*/ 100 h 186"/>
              <a:gd name="T32" fmla="*/ 109 w 185"/>
              <a:gd name="T33" fmla="*/ 108 h 186"/>
              <a:gd name="T34" fmla="*/ 107 w 185"/>
              <a:gd name="T35" fmla="*/ 124 h 186"/>
              <a:gd name="T36" fmla="*/ 126 w 185"/>
              <a:gd name="T37" fmla="*/ 141 h 186"/>
              <a:gd name="T38" fmla="*/ 148 w 185"/>
              <a:gd name="T39" fmla="*/ 157 h 186"/>
              <a:gd name="T40" fmla="*/ 92 w 185"/>
              <a:gd name="T41" fmla="*/ 178 h 186"/>
              <a:gd name="T42" fmla="*/ 154 w 185"/>
              <a:gd name="T43" fmla="*/ 151 h 186"/>
              <a:gd name="T44" fmla="*/ 129 w 185"/>
              <a:gd name="T45" fmla="*/ 133 h 186"/>
              <a:gd name="T46" fmla="*/ 115 w 185"/>
              <a:gd name="T47" fmla="*/ 121 h 186"/>
              <a:gd name="T48" fmla="*/ 117 w 185"/>
              <a:gd name="T49" fmla="*/ 111 h 186"/>
              <a:gd name="T50" fmla="*/ 121 w 185"/>
              <a:gd name="T51" fmla="*/ 104 h 186"/>
              <a:gd name="T52" fmla="*/ 130 w 185"/>
              <a:gd name="T53" fmla="*/ 64 h 186"/>
              <a:gd name="T54" fmla="*/ 105 w 185"/>
              <a:gd name="T55" fmla="*/ 26 h 186"/>
              <a:gd name="T56" fmla="*/ 98 w 185"/>
              <a:gd name="T57" fmla="*/ 27 h 186"/>
              <a:gd name="T58" fmla="*/ 88 w 185"/>
              <a:gd name="T59" fmla="*/ 29 h 186"/>
              <a:gd name="T60" fmla="*/ 59 w 185"/>
              <a:gd name="T61" fmla="*/ 63 h 186"/>
              <a:gd name="T62" fmla="*/ 69 w 185"/>
              <a:gd name="T63" fmla="*/ 105 h 186"/>
              <a:gd name="T64" fmla="*/ 73 w 185"/>
              <a:gd name="T65" fmla="*/ 111 h 186"/>
              <a:gd name="T66" fmla="*/ 63 w 185"/>
              <a:gd name="T67" fmla="*/ 131 h 186"/>
              <a:gd name="T68" fmla="*/ 31 w 185"/>
              <a:gd name="T69" fmla="*/ 151 h 186"/>
              <a:gd name="T70" fmla="*/ 8 w 185"/>
              <a:gd name="T71" fmla="*/ 93 h 186"/>
              <a:gd name="T72" fmla="*/ 92 w 185"/>
              <a:gd name="T73" fmla="*/ 9 h 186"/>
              <a:gd name="T74" fmla="*/ 177 w 185"/>
              <a:gd name="T75" fmla="*/ 93 h 186"/>
              <a:gd name="T76" fmla="*/ 154 w 185"/>
              <a:gd name="T77" fmla="*/ 15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5" h="186">
                <a:moveTo>
                  <a:pt x="92" y="0"/>
                </a:moveTo>
                <a:cubicBezTo>
                  <a:pt x="41" y="0"/>
                  <a:pt x="0" y="42"/>
                  <a:pt x="0" y="93"/>
                </a:cubicBezTo>
                <a:cubicBezTo>
                  <a:pt x="0" y="145"/>
                  <a:pt x="41" y="186"/>
                  <a:pt x="92" y="186"/>
                </a:cubicBezTo>
                <a:cubicBezTo>
                  <a:pt x="144" y="186"/>
                  <a:pt x="185" y="145"/>
                  <a:pt x="185" y="93"/>
                </a:cubicBezTo>
                <a:cubicBezTo>
                  <a:pt x="185" y="42"/>
                  <a:pt x="144" y="0"/>
                  <a:pt x="92" y="0"/>
                </a:cubicBezTo>
                <a:close/>
                <a:moveTo>
                  <a:pt x="92" y="178"/>
                </a:moveTo>
                <a:cubicBezTo>
                  <a:pt x="71" y="178"/>
                  <a:pt x="52" y="170"/>
                  <a:pt x="37" y="157"/>
                </a:cubicBezTo>
                <a:cubicBezTo>
                  <a:pt x="49" y="147"/>
                  <a:pt x="54" y="145"/>
                  <a:pt x="67" y="139"/>
                </a:cubicBezTo>
                <a:cubicBezTo>
                  <a:pt x="81" y="133"/>
                  <a:pt x="86" y="121"/>
                  <a:pt x="80" y="108"/>
                </a:cubicBezTo>
                <a:cubicBezTo>
                  <a:pt x="79" y="105"/>
                  <a:pt x="78" y="103"/>
                  <a:pt x="77" y="101"/>
                </a:cubicBezTo>
                <a:cubicBezTo>
                  <a:pt x="72" y="93"/>
                  <a:pt x="67" y="84"/>
                  <a:pt x="67" y="63"/>
                </a:cubicBezTo>
                <a:cubicBezTo>
                  <a:pt x="67" y="38"/>
                  <a:pt x="79" y="38"/>
                  <a:pt x="88" y="37"/>
                </a:cubicBezTo>
                <a:cubicBezTo>
                  <a:pt x="95" y="37"/>
                  <a:pt x="98" y="36"/>
                  <a:pt x="101" y="35"/>
                </a:cubicBezTo>
                <a:cubicBezTo>
                  <a:pt x="102" y="35"/>
                  <a:pt x="103" y="34"/>
                  <a:pt x="105" y="34"/>
                </a:cubicBezTo>
                <a:cubicBezTo>
                  <a:pt x="113" y="34"/>
                  <a:pt x="122" y="42"/>
                  <a:pt x="122" y="64"/>
                </a:cubicBezTo>
                <a:cubicBezTo>
                  <a:pt x="122" y="85"/>
                  <a:pt x="118" y="91"/>
                  <a:pt x="113" y="100"/>
                </a:cubicBezTo>
                <a:cubicBezTo>
                  <a:pt x="112" y="102"/>
                  <a:pt x="111" y="105"/>
                  <a:pt x="109" y="108"/>
                </a:cubicBezTo>
                <a:cubicBezTo>
                  <a:pt x="106" y="114"/>
                  <a:pt x="106" y="119"/>
                  <a:pt x="107" y="124"/>
                </a:cubicBezTo>
                <a:cubicBezTo>
                  <a:pt x="110" y="130"/>
                  <a:pt x="116" y="136"/>
                  <a:pt x="126" y="141"/>
                </a:cubicBezTo>
                <a:cubicBezTo>
                  <a:pt x="134" y="145"/>
                  <a:pt x="143" y="152"/>
                  <a:pt x="148" y="157"/>
                </a:cubicBezTo>
                <a:cubicBezTo>
                  <a:pt x="133" y="170"/>
                  <a:pt x="114" y="178"/>
                  <a:pt x="92" y="178"/>
                </a:cubicBezTo>
                <a:close/>
                <a:moveTo>
                  <a:pt x="154" y="151"/>
                </a:moveTo>
                <a:cubicBezTo>
                  <a:pt x="149" y="146"/>
                  <a:pt x="139" y="137"/>
                  <a:pt x="129" y="133"/>
                </a:cubicBezTo>
                <a:cubicBezTo>
                  <a:pt x="121" y="129"/>
                  <a:pt x="117" y="125"/>
                  <a:pt x="115" y="121"/>
                </a:cubicBezTo>
                <a:cubicBezTo>
                  <a:pt x="114" y="118"/>
                  <a:pt x="115" y="115"/>
                  <a:pt x="117" y="111"/>
                </a:cubicBezTo>
                <a:cubicBezTo>
                  <a:pt x="118" y="108"/>
                  <a:pt x="120" y="106"/>
                  <a:pt x="121" y="104"/>
                </a:cubicBezTo>
                <a:cubicBezTo>
                  <a:pt x="126" y="94"/>
                  <a:pt x="130" y="88"/>
                  <a:pt x="130" y="64"/>
                </a:cubicBezTo>
                <a:cubicBezTo>
                  <a:pt x="130" y="28"/>
                  <a:pt x="109" y="26"/>
                  <a:pt x="105" y="26"/>
                </a:cubicBezTo>
                <a:cubicBezTo>
                  <a:pt x="102" y="26"/>
                  <a:pt x="100" y="27"/>
                  <a:pt x="98" y="27"/>
                </a:cubicBezTo>
                <a:cubicBezTo>
                  <a:pt x="96" y="28"/>
                  <a:pt x="93" y="29"/>
                  <a:pt x="88" y="29"/>
                </a:cubicBezTo>
                <a:cubicBezTo>
                  <a:pt x="78" y="29"/>
                  <a:pt x="59" y="29"/>
                  <a:pt x="59" y="63"/>
                </a:cubicBezTo>
                <a:cubicBezTo>
                  <a:pt x="59" y="86"/>
                  <a:pt x="65" y="96"/>
                  <a:pt x="69" y="105"/>
                </a:cubicBezTo>
                <a:cubicBezTo>
                  <a:pt x="71" y="107"/>
                  <a:pt x="72" y="109"/>
                  <a:pt x="73" y="111"/>
                </a:cubicBezTo>
                <a:cubicBezTo>
                  <a:pt x="77" y="120"/>
                  <a:pt x="74" y="127"/>
                  <a:pt x="63" y="131"/>
                </a:cubicBezTo>
                <a:cubicBezTo>
                  <a:pt x="50" y="137"/>
                  <a:pt x="44" y="140"/>
                  <a:pt x="31" y="151"/>
                </a:cubicBezTo>
                <a:cubicBezTo>
                  <a:pt x="17" y="136"/>
                  <a:pt x="8" y="116"/>
                  <a:pt x="8" y="93"/>
                </a:cubicBezTo>
                <a:cubicBezTo>
                  <a:pt x="8" y="47"/>
                  <a:pt x="46" y="9"/>
                  <a:pt x="92" y="9"/>
                </a:cubicBezTo>
                <a:cubicBezTo>
                  <a:pt x="139" y="9"/>
                  <a:pt x="177" y="47"/>
                  <a:pt x="177" y="93"/>
                </a:cubicBezTo>
                <a:cubicBezTo>
                  <a:pt x="177" y="116"/>
                  <a:pt x="168" y="136"/>
                  <a:pt x="154" y="1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>
              <a:cs typeface="Lato" panose="020F0502020204030203" pitchFamily="34" charset="0"/>
            </a:endParaRPr>
          </a:p>
        </p:txBody>
      </p:sp>
      <p:sp>
        <p:nvSpPr>
          <p:cNvPr id="11" name="Freeform 288"/>
          <p:cNvSpPr>
            <a:spLocks noEditPoints="1"/>
          </p:cNvSpPr>
          <p:nvPr/>
        </p:nvSpPr>
        <p:spPr bwMode="auto">
          <a:xfrm>
            <a:off x="6011863" y="3843125"/>
            <a:ext cx="214417" cy="156056"/>
          </a:xfrm>
          <a:custGeom>
            <a:avLst/>
            <a:gdLst>
              <a:gd name="T0" fmla="*/ 169 w 186"/>
              <a:gd name="T1" fmla="*/ 0 h 135"/>
              <a:gd name="T2" fmla="*/ 17 w 186"/>
              <a:gd name="T3" fmla="*/ 0 h 135"/>
              <a:gd name="T4" fmla="*/ 0 w 186"/>
              <a:gd name="T5" fmla="*/ 17 h 135"/>
              <a:gd name="T6" fmla="*/ 0 w 186"/>
              <a:gd name="T7" fmla="*/ 118 h 135"/>
              <a:gd name="T8" fmla="*/ 17 w 186"/>
              <a:gd name="T9" fmla="*/ 135 h 135"/>
              <a:gd name="T10" fmla="*/ 169 w 186"/>
              <a:gd name="T11" fmla="*/ 135 h 135"/>
              <a:gd name="T12" fmla="*/ 186 w 186"/>
              <a:gd name="T13" fmla="*/ 118 h 135"/>
              <a:gd name="T14" fmla="*/ 186 w 186"/>
              <a:gd name="T15" fmla="*/ 17 h 135"/>
              <a:gd name="T16" fmla="*/ 169 w 186"/>
              <a:gd name="T17" fmla="*/ 0 h 135"/>
              <a:gd name="T18" fmla="*/ 17 w 186"/>
              <a:gd name="T19" fmla="*/ 9 h 135"/>
              <a:gd name="T20" fmla="*/ 169 w 186"/>
              <a:gd name="T21" fmla="*/ 9 h 135"/>
              <a:gd name="T22" fmla="*/ 172 w 186"/>
              <a:gd name="T23" fmla="*/ 9 h 135"/>
              <a:gd name="T24" fmla="*/ 99 w 186"/>
              <a:gd name="T25" fmla="*/ 82 h 135"/>
              <a:gd name="T26" fmla="*/ 93 w 186"/>
              <a:gd name="T27" fmla="*/ 84 h 135"/>
              <a:gd name="T28" fmla="*/ 87 w 186"/>
              <a:gd name="T29" fmla="*/ 82 h 135"/>
              <a:gd name="T30" fmla="*/ 14 w 186"/>
              <a:gd name="T31" fmla="*/ 9 h 135"/>
              <a:gd name="T32" fmla="*/ 17 w 186"/>
              <a:gd name="T33" fmla="*/ 9 h 135"/>
              <a:gd name="T34" fmla="*/ 8 w 186"/>
              <a:gd name="T35" fmla="*/ 118 h 135"/>
              <a:gd name="T36" fmla="*/ 8 w 186"/>
              <a:gd name="T37" fmla="*/ 17 h 135"/>
              <a:gd name="T38" fmla="*/ 9 w 186"/>
              <a:gd name="T39" fmla="*/ 16 h 135"/>
              <a:gd name="T40" fmla="*/ 61 w 186"/>
              <a:gd name="T41" fmla="*/ 68 h 135"/>
              <a:gd name="T42" fmla="*/ 9 w 186"/>
              <a:gd name="T43" fmla="*/ 120 h 135"/>
              <a:gd name="T44" fmla="*/ 8 w 186"/>
              <a:gd name="T45" fmla="*/ 118 h 135"/>
              <a:gd name="T46" fmla="*/ 169 w 186"/>
              <a:gd name="T47" fmla="*/ 127 h 135"/>
              <a:gd name="T48" fmla="*/ 17 w 186"/>
              <a:gd name="T49" fmla="*/ 127 h 135"/>
              <a:gd name="T50" fmla="*/ 14 w 186"/>
              <a:gd name="T51" fmla="*/ 126 h 135"/>
              <a:gd name="T52" fmla="*/ 67 w 186"/>
              <a:gd name="T53" fmla="*/ 74 h 135"/>
              <a:gd name="T54" fmla="*/ 81 w 186"/>
              <a:gd name="T55" fmla="*/ 88 h 135"/>
              <a:gd name="T56" fmla="*/ 93 w 186"/>
              <a:gd name="T57" fmla="*/ 93 h 135"/>
              <a:gd name="T58" fmla="*/ 105 w 186"/>
              <a:gd name="T59" fmla="*/ 88 h 135"/>
              <a:gd name="T60" fmla="*/ 119 w 186"/>
              <a:gd name="T61" fmla="*/ 74 h 135"/>
              <a:gd name="T62" fmla="*/ 172 w 186"/>
              <a:gd name="T63" fmla="*/ 126 h 135"/>
              <a:gd name="T64" fmla="*/ 169 w 186"/>
              <a:gd name="T65" fmla="*/ 127 h 135"/>
              <a:gd name="T66" fmla="*/ 177 w 186"/>
              <a:gd name="T67" fmla="*/ 118 h 135"/>
              <a:gd name="T68" fmla="*/ 177 w 186"/>
              <a:gd name="T69" fmla="*/ 120 h 135"/>
              <a:gd name="T70" fmla="*/ 125 w 186"/>
              <a:gd name="T71" fmla="*/ 68 h 135"/>
              <a:gd name="T72" fmla="*/ 177 w 186"/>
              <a:gd name="T73" fmla="*/ 16 h 135"/>
              <a:gd name="T74" fmla="*/ 177 w 186"/>
              <a:gd name="T75" fmla="*/ 17 h 135"/>
              <a:gd name="T76" fmla="*/ 177 w 186"/>
              <a:gd name="T77" fmla="*/ 11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35">
                <a:moveTo>
                  <a:pt x="169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8"/>
                  <a:pt x="8" y="135"/>
                  <a:pt x="17" y="135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8" y="135"/>
                  <a:pt x="186" y="128"/>
                  <a:pt x="186" y="118"/>
                </a:cubicBezTo>
                <a:cubicBezTo>
                  <a:pt x="186" y="17"/>
                  <a:pt x="186" y="17"/>
                  <a:pt x="186" y="17"/>
                </a:cubicBezTo>
                <a:cubicBezTo>
                  <a:pt x="186" y="8"/>
                  <a:pt x="178" y="0"/>
                  <a:pt x="169" y="0"/>
                </a:cubicBezTo>
                <a:close/>
                <a:moveTo>
                  <a:pt x="17" y="9"/>
                </a:moveTo>
                <a:cubicBezTo>
                  <a:pt x="169" y="9"/>
                  <a:pt x="169" y="9"/>
                  <a:pt x="169" y="9"/>
                </a:cubicBezTo>
                <a:cubicBezTo>
                  <a:pt x="170" y="9"/>
                  <a:pt x="171" y="9"/>
                  <a:pt x="172" y="9"/>
                </a:cubicBezTo>
                <a:cubicBezTo>
                  <a:pt x="99" y="82"/>
                  <a:pt x="99" y="82"/>
                  <a:pt x="99" y="82"/>
                </a:cubicBezTo>
                <a:cubicBezTo>
                  <a:pt x="97" y="84"/>
                  <a:pt x="95" y="84"/>
                  <a:pt x="93" y="84"/>
                </a:cubicBezTo>
                <a:cubicBezTo>
                  <a:pt x="91" y="84"/>
                  <a:pt x="89" y="84"/>
                  <a:pt x="87" y="82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6" y="9"/>
                  <a:pt x="17" y="9"/>
                </a:cubicBezTo>
                <a:close/>
                <a:moveTo>
                  <a:pt x="8" y="118"/>
                </a:move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9" y="16"/>
                  <a:pt x="9" y="16"/>
                </a:cubicBezTo>
                <a:cubicBezTo>
                  <a:pt x="61" y="68"/>
                  <a:pt x="61" y="68"/>
                  <a:pt x="61" y="68"/>
                </a:cubicBezTo>
                <a:cubicBezTo>
                  <a:pt x="9" y="120"/>
                  <a:pt x="9" y="120"/>
                  <a:pt x="9" y="120"/>
                </a:cubicBezTo>
                <a:cubicBezTo>
                  <a:pt x="9" y="119"/>
                  <a:pt x="8" y="119"/>
                  <a:pt x="8" y="118"/>
                </a:cubicBezTo>
                <a:close/>
                <a:moveTo>
                  <a:pt x="169" y="127"/>
                </a:moveTo>
                <a:cubicBezTo>
                  <a:pt x="17" y="127"/>
                  <a:pt x="17" y="127"/>
                  <a:pt x="17" y="127"/>
                </a:cubicBezTo>
                <a:cubicBezTo>
                  <a:pt x="16" y="127"/>
                  <a:pt x="15" y="126"/>
                  <a:pt x="14" y="126"/>
                </a:cubicBezTo>
                <a:cubicBezTo>
                  <a:pt x="67" y="74"/>
                  <a:pt x="67" y="74"/>
                  <a:pt x="67" y="74"/>
                </a:cubicBezTo>
                <a:cubicBezTo>
                  <a:pt x="81" y="88"/>
                  <a:pt x="81" y="88"/>
                  <a:pt x="81" y="88"/>
                </a:cubicBezTo>
                <a:cubicBezTo>
                  <a:pt x="84" y="91"/>
                  <a:pt x="89" y="93"/>
                  <a:pt x="93" y="93"/>
                </a:cubicBezTo>
                <a:cubicBezTo>
                  <a:pt x="97" y="93"/>
                  <a:pt x="101" y="91"/>
                  <a:pt x="105" y="88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72" y="126"/>
                  <a:pt x="172" y="126"/>
                  <a:pt x="172" y="126"/>
                </a:cubicBezTo>
                <a:cubicBezTo>
                  <a:pt x="171" y="126"/>
                  <a:pt x="170" y="127"/>
                  <a:pt x="169" y="127"/>
                </a:cubicBezTo>
                <a:close/>
                <a:moveTo>
                  <a:pt x="177" y="118"/>
                </a:moveTo>
                <a:cubicBezTo>
                  <a:pt x="177" y="119"/>
                  <a:pt x="177" y="119"/>
                  <a:pt x="177" y="120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77" y="16"/>
                  <a:pt x="177" y="16"/>
                  <a:pt x="177" y="16"/>
                </a:cubicBezTo>
                <a:cubicBezTo>
                  <a:pt x="177" y="16"/>
                  <a:pt x="177" y="17"/>
                  <a:pt x="177" y="17"/>
                </a:cubicBezTo>
                <a:lnTo>
                  <a:pt x="177" y="11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>
              <a:cs typeface="Lato" panose="020F050202020403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77931" y="3444543"/>
            <a:ext cx="18708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/>
                </a:solidFill>
                <a:cs typeface="Lato" panose="020F0502020204030203" pitchFamily="34" charset="0"/>
              </a:rPr>
              <a:t>Мария Измайлова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77931" y="3767265"/>
            <a:ext cx="30965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m.izmaylova@open-bs.ru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63702" y="4094106"/>
            <a:ext cx="26850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28600" algn="ctr"/>
            <a:r>
              <a:rPr lang="ru-RU" sz="1400" dirty="0">
                <a:solidFill>
                  <a:schemeClr val="tx2"/>
                </a:solidFill>
                <a:cs typeface="Lato" panose="020F0502020204030203" pitchFamily="34" charset="0"/>
              </a:rPr>
              <a:t>+7 (495) </a:t>
            </a:r>
            <a:r>
              <a:rPr lang="en-US" sz="1400" dirty="0">
                <a:solidFill>
                  <a:schemeClr val="tx2"/>
                </a:solidFill>
                <a:cs typeface="Lato" panose="020F0502020204030203" pitchFamily="34" charset="0"/>
              </a:rPr>
              <a:t>050</a:t>
            </a:r>
            <a:r>
              <a:rPr lang="ru-RU" sz="1400" dirty="0">
                <a:solidFill>
                  <a:schemeClr val="tx2"/>
                </a:solidFill>
                <a:cs typeface="Lato" panose="020F0502020204030203" pitchFamily="34" charset="0"/>
              </a:rPr>
              <a:t> </a:t>
            </a:r>
            <a:r>
              <a:rPr lang="en-US" sz="1400" dirty="0">
                <a:solidFill>
                  <a:schemeClr val="tx2"/>
                </a:solidFill>
                <a:cs typeface="Lato" panose="020F0502020204030203" pitchFamily="34" charset="0"/>
              </a:rPr>
              <a:t>4444</a:t>
            </a:r>
            <a:r>
              <a:rPr lang="ru-RU" sz="1400" dirty="0">
                <a:solidFill>
                  <a:schemeClr val="tx2"/>
                </a:solidFill>
                <a:cs typeface="Lato" panose="020F0502020204030203" pitchFamily="34" charset="0"/>
              </a:rPr>
              <a:t>, </a:t>
            </a:r>
            <a:r>
              <a:rPr lang="ru-RU" sz="1400" dirty="0" err="1">
                <a:solidFill>
                  <a:schemeClr val="tx2"/>
                </a:solidFill>
                <a:cs typeface="Lato" panose="020F0502020204030203" pitchFamily="34" charset="0"/>
              </a:rPr>
              <a:t>доб</a:t>
            </a:r>
            <a:r>
              <a:rPr lang="en-US" sz="1400" dirty="0">
                <a:solidFill>
                  <a:schemeClr val="tx2"/>
                </a:solidFill>
                <a:cs typeface="Lato" panose="020F0502020204030203" pitchFamily="34" charset="0"/>
              </a:rPr>
              <a:t>.</a:t>
            </a:r>
            <a:r>
              <a:rPr lang="ru-RU" sz="1400" dirty="0">
                <a:solidFill>
                  <a:schemeClr val="tx2"/>
                </a:solidFill>
                <a:cs typeface="Lato" panose="020F0502020204030203" pitchFamily="34" charset="0"/>
              </a:rPr>
              <a:t>: </a:t>
            </a:r>
            <a:r>
              <a:rPr lang="en-US" sz="1400" dirty="0">
                <a:solidFill>
                  <a:schemeClr val="tx2"/>
                </a:solidFill>
                <a:cs typeface="Lato" panose="020F0502020204030203" pitchFamily="34" charset="0"/>
              </a:rPr>
              <a:t>110</a:t>
            </a:r>
            <a:endParaRPr lang="ru-RU" sz="1400" dirty="0">
              <a:solidFill>
                <a:schemeClr val="tx2"/>
              </a:solidFill>
              <a:cs typeface="Lato" panose="020F0502020204030203" pitchFamily="34" charset="0"/>
            </a:endParaRPr>
          </a:p>
        </p:txBody>
      </p:sp>
      <p:sp>
        <p:nvSpPr>
          <p:cNvPr id="19" name="Freeform 165"/>
          <p:cNvSpPr>
            <a:spLocks noEditPoints="1"/>
          </p:cNvSpPr>
          <p:nvPr/>
        </p:nvSpPr>
        <p:spPr bwMode="auto">
          <a:xfrm>
            <a:off x="6011863" y="4140787"/>
            <a:ext cx="214417" cy="214417"/>
          </a:xfrm>
          <a:custGeom>
            <a:avLst/>
            <a:gdLst>
              <a:gd name="T0" fmla="*/ 186 w 186"/>
              <a:gd name="T1" fmla="*/ 148 h 186"/>
              <a:gd name="T2" fmla="*/ 180 w 186"/>
              <a:gd name="T3" fmla="*/ 137 h 186"/>
              <a:gd name="T4" fmla="*/ 135 w 186"/>
              <a:gd name="T5" fmla="*/ 106 h 186"/>
              <a:gd name="T6" fmla="*/ 118 w 186"/>
              <a:gd name="T7" fmla="*/ 118 h 186"/>
              <a:gd name="T8" fmla="*/ 111 w 186"/>
              <a:gd name="T9" fmla="*/ 121 h 186"/>
              <a:gd name="T10" fmla="*/ 104 w 186"/>
              <a:gd name="T11" fmla="*/ 118 h 186"/>
              <a:gd name="T12" fmla="*/ 69 w 186"/>
              <a:gd name="T13" fmla="*/ 82 h 186"/>
              <a:gd name="T14" fmla="*/ 68 w 186"/>
              <a:gd name="T15" fmla="*/ 68 h 186"/>
              <a:gd name="T16" fmla="*/ 78 w 186"/>
              <a:gd name="T17" fmla="*/ 58 h 186"/>
              <a:gd name="T18" fmla="*/ 77 w 186"/>
              <a:gd name="T19" fmla="*/ 42 h 186"/>
              <a:gd name="T20" fmla="*/ 47 w 186"/>
              <a:gd name="T21" fmla="*/ 4 h 186"/>
              <a:gd name="T22" fmla="*/ 0 w 186"/>
              <a:gd name="T23" fmla="*/ 44 h 186"/>
              <a:gd name="T24" fmla="*/ 4 w 186"/>
              <a:gd name="T25" fmla="*/ 64 h 186"/>
              <a:gd name="T26" fmla="*/ 123 w 186"/>
              <a:gd name="T27" fmla="*/ 182 h 186"/>
              <a:gd name="T28" fmla="*/ 186 w 186"/>
              <a:gd name="T29" fmla="*/ 148 h 186"/>
              <a:gd name="T30" fmla="*/ 142 w 186"/>
              <a:gd name="T31" fmla="*/ 177 h 186"/>
              <a:gd name="T32" fmla="*/ 125 w 186"/>
              <a:gd name="T33" fmla="*/ 173 h 186"/>
              <a:gd name="T34" fmla="*/ 12 w 186"/>
              <a:gd name="T35" fmla="*/ 60 h 186"/>
              <a:gd name="T36" fmla="*/ 38 w 186"/>
              <a:gd name="T37" fmla="*/ 9 h 186"/>
              <a:gd name="T38" fmla="*/ 42 w 186"/>
              <a:gd name="T39" fmla="*/ 11 h 186"/>
              <a:gd name="T40" fmla="*/ 70 w 186"/>
              <a:gd name="T41" fmla="*/ 47 h 186"/>
              <a:gd name="T42" fmla="*/ 72 w 186"/>
              <a:gd name="T43" fmla="*/ 51 h 186"/>
              <a:gd name="T44" fmla="*/ 62 w 186"/>
              <a:gd name="T45" fmla="*/ 62 h 186"/>
              <a:gd name="T46" fmla="*/ 56 w 186"/>
              <a:gd name="T47" fmla="*/ 75 h 186"/>
              <a:gd name="T48" fmla="*/ 61 w 186"/>
              <a:gd name="T49" fmla="*/ 87 h 186"/>
              <a:gd name="T50" fmla="*/ 100 w 186"/>
              <a:gd name="T51" fmla="*/ 125 h 186"/>
              <a:gd name="T52" fmla="*/ 123 w 186"/>
              <a:gd name="T53" fmla="*/ 125 h 186"/>
              <a:gd name="T54" fmla="*/ 133 w 186"/>
              <a:gd name="T55" fmla="*/ 115 h 186"/>
              <a:gd name="T56" fmla="*/ 138 w 186"/>
              <a:gd name="T57" fmla="*/ 115 h 186"/>
              <a:gd name="T58" fmla="*/ 175 w 186"/>
              <a:gd name="T59" fmla="*/ 144 h 186"/>
              <a:gd name="T60" fmla="*/ 176 w 186"/>
              <a:gd name="T61" fmla="*/ 145 h 186"/>
              <a:gd name="T62" fmla="*/ 177 w 186"/>
              <a:gd name="T63" fmla="*/ 14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6" h="186">
                <a:moveTo>
                  <a:pt x="186" y="148"/>
                </a:moveTo>
                <a:cubicBezTo>
                  <a:pt x="186" y="148"/>
                  <a:pt x="186" y="148"/>
                  <a:pt x="186" y="148"/>
                </a:cubicBezTo>
                <a:cubicBezTo>
                  <a:pt x="186" y="144"/>
                  <a:pt x="184" y="141"/>
                  <a:pt x="182" y="139"/>
                </a:cubicBezTo>
                <a:cubicBezTo>
                  <a:pt x="181" y="138"/>
                  <a:pt x="181" y="138"/>
                  <a:pt x="180" y="137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2" y="107"/>
                  <a:pt x="139" y="106"/>
                  <a:pt x="135" y="106"/>
                </a:cubicBezTo>
                <a:cubicBezTo>
                  <a:pt x="132" y="106"/>
                  <a:pt x="130" y="107"/>
                  <a:pt x="128" y="10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16" y="120"/>
                  <a:pt x="114" y="121"/>
                  <a:pt x="111" y="121"/>
                </a:cubicBezTo>
                <a:cubicBezTo>
                  <a:pt x="108" y="121"/>
                  <a:pt x="106" y="120"/>
                  <a:pt x="104" y="117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90" y="108"/>
                  <a:pt x="78" y="96"/>
                  <a:pt x="68" y="82"/>
                </a:cubicBezTo>
                <a:cubicBezTo>
                  <a:pt x="68" y="82"/>
                  <a:pt x="68" y="82"/>
                  <a:pt x="69" y="82"/>
                </a:cubicBezTo>
                <a:cubicBezTo>
                  <a:pt x="66" y="80"/>
                  <a:pt x="65" y="78"/>
                  <a:pt x="65" y="75"/>
                </a:cubicBezTo>
                <a:cubicBezTo>
                  <a:pt x="65" y="72"/>
                  <a:pt x="66" y="70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8" y="58"/>
                  <a:pt x="78" y="58"/>
                  <a:pt x="78" y="58"/>
                </a:cubicBezTo>
                <a:cubicBezTo>
                  <a:pt x="79" y="56"/>
                  <a:pt x="80" y="54"/>
                  <a:pt x="80" y="51"/>
                </a:cubicBezTo>
                <a:cubicBezTo>
                  <a:pt x="80" y="47"/>
                  <a:pt x="79" y="44"/>
                  <a:pt x="77" y="42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5"/>
                  <a:pt x="48" y="5"/>
                  <a:pt x="47" y="4"/>
                </a:cubicBezTo>
                <a:cubicBezTo>
                  <a:pt x="45" y="2"/>
                  <a:pt x="42" y="0"/>
                  <a:pt x="38" y="0"/>
                </a:cubicBezTo>
                <a:cubicBezTo>
                  <a:pt x="21" y="0"/>
                  <a:pt x="0" y="20"/>
                  <a:pt x="0" y="44"/>
                </a:cubicBezTo>
                <a:cubicBezTo>
                  <a:pt x="0" y="51"/>
                  <a:pt x="2" y="58"/>
                  <a:pt x="5" y="63"/>
                </a:cubicBezTo>
                <a:cubicBezTo>
                  <a:pt x="4" y="64"/>
                  <a:pt x="4" y="64"/>
                  <a:pt x="4" y="64"/>
                </a:cubicBezTo>
                <a:cubicBezTo>
                  <a:pt x="30" y="114"/>
                  <a:pt x="72" y="156"/>
                  <a:pt x="123" y="182"/>
                </a:cubicBezTo>
                <a:cubicBezTo>
                  <a:pt x="123" y="182"/>
                  <a:pt x="123" y="182"/>
                  <a:pt x="123" y="182"/>
                </a:cubicBezTo>
                <a:cubicBezTo>
                  <a:pt x="128" y="184"/>
                  <a:pt x="135" y="186"/>
                  <a:pt x="142" y="186"/>
                </a:cubicBezTo>
                <a:cubicBezTo>
                  <a:pt x="166" y="186"/>
                  <a:pt x="186" y="165"/>
                  <a:pt x="186" y="148"/>
                </a:cubicBezTo>
                <a:cubicBezTo>
                  <a:pt x="186" y="148"/>
                  <a:pt x="186" y="148"/>
                  <a:pt x="186" y="148"/>
                </a:cubicBezTo>
                <a:close/>
                <a:moveTo>
                  <a:pt x="142" y="177"/>
                </a:moveTo>
                <a:cubicBezTo>
                  <a:pt x="136" y="177"/>
                  <a:pt x="131" y="176"/>
                  <a:pt x="126" y="174"/>
                </a:cubicBezTo>
                <a:cubicBezTo>
                  <a:pt x="126" y="174"/>
                  <a:pt x="125" y="174"/>
                  <a:pt x="125" y="173"/>
                </a:cubicBezTo>
                <a:cubicBezTo>
                  <a:pt x="77" y="149"/>
                  <a:pt x="37" y="109"/>
                  <a:pt x="13" y="61"/>
                </a:cubicBezTo>
                <a:cubicBezTo>
                  <a:pt x="13" y="61"/>
                  <a:pt x="12" y="60"/>
                  <a:pt x="12" y="60"/>
                </a:cubicBezTo>
                <a:cubicBezTo>
                  <a:pt x="10" y="55"/>
                  <a:pt x="9" y="50"/>
                  <a:pt x="9" y="44"/>
                </a:cubicBezTo>
                <a:cubicBezTo>
                  <a:pt x="9" y="24"/>
                  <a:pt x="27" y="9"/>
                  <a:pt x="38" y="9"/>
                </a:cubicBezTo>
                <a:cubicBezTo>
                  <a:pt x="40" y="9"/>
                  <a:pt x="41" y="9"/>
                  <a:pt x="41" y="10"/>
                </a:cubicBezTo>
                <a:cubicBezTo>
                  <a:pt x="41" y="10"/>
                  <a:pt x="41" y="10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7"/>
                  <a:pt x="70" y="48"/>
                  <a:pt x="71" y="48"/>
                </a:cubicBezTo>
                <a:cubicBezTo>
                  <a:pt x="71" y="48"/>
                  <a:pt x="72" y="49"/>
                  <a:pt x="72" y="51"/>
                </a:cubicBezTo>
                <a:cubicBezTo>
                  <a:pt x="72" y="52"/>
                  <a:pt x="72" y="52"/>
                  <a:pt x="71" y="53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8" y="66"/>
                  <a:pt x="56" y="70"/>
                  <a:pt x="56" y="75"/>
                </a:cubicBezTo>
                <a:cubicBezTo>
                  <a:pt x="56" y="79"/>
                  <a:pt x="58" y="83"/>
                  <a:pt x="61" y="86"/>
                </a:cubicBezTo>
                <a:cubicBezTo>
                  <a:pt x="61" y="86"/>
                  <a:pt x="61" y="87"/>
                  <a:pt x="61" y="87"/>
                </a:cubicBezTo>
                <a:cubicBezTo>
                  <a:pt x="72" y="101"/>
                  <a:pt x="85" y="114"/>
                  <a:pt x="99" y="125"/>
                </a:cubicBezTo>
                <a:cubicBezTo>
                  <a:pt x="99" y="125"/>
                  <a:pt x="100" y="125"/>
                  <a:pt x="100" y="125"/>
                </a:cubicBezTo>
                <a:cubicBezTo>
                  <a:pt x="103" y="128"/>
                  <a:pt x="107" y="129"/>
                  <a:pt x="111" y="129"/>
                </a:cubicBezTo>
                <a:cubicBezTo>
                  <a:pt x="116" y="129"/>
                  <a:pt x="120" y="128"/>
                  <a:pt x="123" y="125"/>
                </a:cubicBezTo>
                <a:cubicBezTo>
                  <a:pt x="123" y="124"/>
                  <a:pt x="123" y="124"/>
                  <a:pt x="124" y="124"/>
                </a:cubicBezTo>
                <a:cubicBezTo>
                  <a:pt x="133" y="115"/>
                  <a:pt x="133" y="115"/>
                  <a:pt x="133" y="115"/>
                </a:cubicBezTo>
                <a:cubicBezTo>
                  <a:pt x="134" y="114"/>
                  <a:pt x="134" y="114"/>
                  <a:pt x="135" y="114"/>
                </a:cubicBezTo>
                <a:cubicBezTo>
                  <a:pt x="137" y="114"/>
                  <a:pt x="138" y="115"/>
                  <a:pt x="138" y="115"/>
                </a:cubicBezTo>
                <a:cubicBezTo>
                  <a:pt x="138" y="116"/>
                  <a:pt x="139" y="116"/>
                  <a:pt x="139" y="116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5" y="144"/>
                  <a:pt x="175" y="144"/>
                  <a:pt x="175" y="144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77" y="145"/>
                  <a:pt x="177" y="146"/>
                  <a:pt x="177" y="148"/>
                </a:cubicBezTo>
                <a:cubicBezTo>
                  <a:pt x="177" y="148"/>
                  <a:pt x="177" y="148"/>
                  <a:pt x="177" y="149"/>
                </a:cubicBezTo>
                <a:cubicBezTo>
                  <a:pt x="177" y="160"/>
                  <a:pt x="162" y="177"/>
                  <a:pt x="142" y="1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cs typeface="Lato" panose="020F0502020204030203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7071" y="3068470"/>
            <a:ext cx="358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1400" dirty="0">
                <a:solidFill>
                  <a:schemeClr val="tx2"/>
                </a:solidFill>
                <a:cs typeface="Lato" panose="020F0502020204030203" pitchFamily="34" charset="0"/>
              </a:rPr>
              <a:t>Свяжитесь с нами:</a:t>
            </a:r>
            <a:endParaRPr lang="en-US" sz="1400" dirty="0">
              <a:solidFill>
                <a:schemeClr val="tx2"/>
              </a:solidFill>
              <a:cs typeface="Lato" panose="020F050202020403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20231" y="921460"/>
            <a:ext cx="171880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17880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6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759383"/>
              </p:ext>
            </p:extLst>
          </p:nvPr>
        </p:nvGraphicFramePr>
        <p:xfrm>
          <a:off x="259975" y="1695450"/>
          <a:ext cx="8624049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017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6044232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Изменения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60807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Вложения в приобретение активов в форме права пользования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Добавлен в план счетов. Учитываются вложения арендатора в активы в форме права пользования по договору аренды. Ведется в разрезе договоров аренды. Счет А.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915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Арендные операции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Изменилось название- убрано деление на финансовую и операционную аренду.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91506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Имущество, переданное в финансовую аренду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Характеристика счета- учет у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арендодателя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базового актива, переданного в финансовую аренду. Счет А.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721382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3662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7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22897"/>
              </p:ext>
            </p:extLst>
          </p:nvPr>
        </p:nvGraphicFramePr>
        <p:xfrm>
          <a:off x="259975" y="1761090"/>
          <a:ext cx="8624048" cy="241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698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862885">
                  <a:extLst>
                    <a:ext uri="{9D8B030D-6E8A-4147-A177-3AD203B41FA5}">
                      <a16:colId xmlns:a16="http://schemas.microsoft.com/office/drawing/2014/main" val="1698667451"/>
                    </a:ext>
                  </a:extLst>
                </a:gridCol>
                <a:gridCol w="5067836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1961629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Символ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Стало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Было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52203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По операциям финансовой аренды. Восстановление арендодателем (уменьшение ранее начисленного) оценочного резерва под ожидаемые кредитные убытки: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47702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“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Резервы под обесценение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”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“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Доходы по другим операциям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“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(в ОФР по символу 52203 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“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Доходы от восстановления (уменьшения) сумм резервов под обесценение по операциям финансовой аренды</a:t>
                      </a:r>
                      <a:r>
                        <a:rPr lang="en-US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“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По операциям финансовой аренды (лизинга)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52301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Доходы арендодателя от сдачи имущества в операционную аренду. Сумма арендной платы, полученная арендодателем в отчетном периоде.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Доходы от сдачи прочего имущества в аренду.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363C054-5125-4B91-AF4A-BEE342887A17}"/>
              </a:ext>
            </a:extLst>
          </p:cNvPr>
          <p:cNvSpPr/>
          <p:nvPr/>
        </p:nvSpPr>
        <p:spPr>
          <a:xfrm>
            <a:off x="259975" y="688653"/>
            <a:ext cx="8624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Так же </a:t>
            </a:r>
            <a:r>
              <a:rPr lang="ru-RU" sz="1200" b="1" dirty="0"/>
              <a:t>изменения коснулись символов ОФР</a:t>
            </a:r>
            <a:r>
              <a:rPr lang="ru-RU" sz="1200" dirty="0"/>
              <a:t>. Они были внесены в Положение Банка России от 2 сентября 2015 г. N 487-П "Отраслевой стандарт бухгалтерского учета доходов, расходов и прочего совокупного дохода </a:t>
            </a:r>
            <a:r>
              <a:rPr lang="ru-RU" sz="1200" dirty="0" err="1"/>
              <a:t>некредитных</a:t>
            </a:r>
            <a:r>
              <a:rPr lang="ru-RU" sz="1200" dirty="0"/>
              <a:t> финансовых организаций". Так было разделено отражение в учете доходов и расходов по операциям финансовой и операционной аренды у арендодателя и арендатора.</a:t>
            </a:r>
          </a:p>
        </p:txBody>
      </p:sp>
    </p:spTree>
    <p:extLst>
      <p:ext uri="{BB962C8B-B14F-4D97-AF65-F5344CB8AC3E}">
        <p14:creationId xmlns:p14="http://schemas.microsoft.com/office/powerpoint/2010/main" val="267157440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8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28096"/>
              </p:ext>
            </p:extLst>
          </p:nvPr>
        </p:nvGraphicFramePr>
        <p:xfrm>
          <a:off x="259976" y="788691"/>
          <a:ext cx="8624048" cy="367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698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862885">
                  <a:extLst>
                    <a:ext uri="{9D8B030D-6E8A-4147-A177-3AD203B41FA5}">
                      <a16:colId xmlns:a16="http://schemas.microsoft.com/office/drawing/2014/main" val="1698667451"/>
                    </a:ext>
                  </a:extLst>
                </a:gridCol>
                <a:gridCol w="5067836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1961629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Символ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Стало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Было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213169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52302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marL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1. Доходы арендодателя от операций финансовой аренды. 1. Увеличение стоимости дебиторской задолженности по договору аренды: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47701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"Вложения в операции финансовой аренды“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"Доходы по другим операциям" (в ОФР по символу 52302 "Доходы арендодателя от операций финансовой аренды")</a:t>
                      </a:r>
                    </a:p>
                    <a:p>
                      <a:pPr marL="0" indent="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2. Отражение финансового результата при досрочном расторжении договора финансовой аренды: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61211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"Реализация услуг финансовой аренды“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"Доходы по другим операциям" (в ОФР по символу 52302 "Доходы арендодателя от операций финансовой аренды").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Доходы от операций финансовой аренды (лизинга).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52303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Доходы арендатора от переоценки обязательств по аренде. Сумма уменьшения обязательства по договору, в случае если балансовая стоимость актива в форме права пользования равна нулю, отражается бухгалтерской записью: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60806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"Арендные обязательства"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"Доходы по другим операциям" (в ОФР по символу 52303 "Доходы арендатора от переоценки обязательств по аренде").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Новый символ.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26991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Изменения с 01.01.2019 г. в Положения Банка России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>
                <a:latin typeface="+mn-lt"/>
              </a:rPr>
              <a:t>9</a:t>
            </a:fld>
            <a:endParaRPr lang="en-US" dirty="0">
              <a:latin typeface="+mn-lt"/>
            </a:endParaRPr>
          </a:p>
        </p:txBody>
      </p:sp>
      <p:sp>
        <p:nvSpPr>
          <p:cNvPr id="7" name="Управляющая кнопка: &quot;На главную&quot;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545DF3BC-FBB6-411E-8A16-F6A6ACD5DE96}"/>
              </a:ext>
            </a:extLst>
          </p:cNvPr>
          <p:cNvSpPr/>
          <p:nvPr/>
        </p:nvSpPr>
        <p:spPr>
          <a:xfrm>
            <a:off x="6787166" y="170317"/>
            <a:ext cx="276896" cy="27689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B099F85-4005-4660-B811-F45689127A11}"/>
              </a:ext>
            </a:extLst>
          </p:cNvPr>
          <p:cNvSpPr txBox="1">
            <a:spLocks/>
          </p:cNvSpPr>
          <p:nvPr/>
        </p:nvSpPr>
        <p:spPr>
          <a:xfrm>
            <a:off x="7149101" y="173369"/>
            <a:ext cx="526708" cy="2738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Exo 2 Semi Bold" panose="00000700000000000000" pitchFamily="2" charset="-52"/>
                <a:ea typeface="+mj-ea"/>
                <a:cs typeface="Exo 2 Semi Bold" panose="00000700000000000000" pitchFamily="2" charset="-52"/>
              </a:defRPr>
            </a:lvl1pPr>
          </a:lstStyle>
          <a:p>
            <a:r>
              <a:rPr lang="ru-RU" sz="1200" dirty="0"/>
              <a:t>Меню</a:t>
            </a:r>
            <a:endParaRPr lang="ru-RU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24FFDF3-2D1C-449A-9E3C-F772E6BF55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199178"/>
              </p:ext>
            </p:extLst>
          </p:nvPr>
        </p:nvGraphicFramePr>
        <p:xfrm>
          <a:off x="259976" y="788691"/>
          <a:ext cx="862404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698">
                  <a:extLst>
                    <a:ext uri="{9D8B030D-6E8A-4147-A177-3AD203B41FA5}">
                      <a16:colId xmlns:a16="http://schemas.microsoft.com/office/drawing/2014/main" val="4078856818"/>
                    </a:ext>
                  </a:extLst>
                </a:gridCol>
                <a:gridCol w="862885">
                  <a:extLst>
                    <a:ext uri="{9D8B030D-6E8A-4147-A177-3AD203B41FA5}">
                      <a16:colId xmlns:a16="http://schemas.microsoft.com/office/drawing/2014/main" val="1698667451"/>
                    </a:ext>
                  </a:extLst>
                </a:gridCol>
                <a:gridCol w="5067836">
                  <a:extLst>
                    <a:ext uri="{9D8B030D-6E8A-4147-A177-3AD203B41FA5}">
                      <a16:colId xmlns:a16="http://schemas.microsoft.com/office/drawing/2014/main" val="1101275140"/>
                    </a:ext>
                  </a:extLst>
                </a:gridCol>
                <a:gridCol w="1961629">
                  <a:extLst>
                    <a:ext uri="{9D8B030D-6E8A-4147-A177-3AD203B41FA5}">
                      <a16:colId xmlns:a16="http://schemas.microsoft.com/office/drawing/2014/main" val="3847852211"/>
                    </a:ext>
                  </a:extLst>
                </a:gridCol>
              </a:tblGrid>
              <a:tr h="29839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Счет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Символ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Стало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Было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658955"/>
                  </a:ext>
                </a:extLst>
              </a:tr>
              <a:tr h="213169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52304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Прочие доходы арендатора по договорам аренды. Финансовый результат (прибыль) по прекращению признания договора аренды отражается бухгалтерской записью: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61209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"Выбытие (реализация) имущества«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"Доходы по другим операциям" (в ОФР по символу 52304 "Прочие доходы арендатора по договорам аренды").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Новый символ. 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673457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71702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53303</a:t>
                      </a:r>
                      <a:endParaRPr lang="ru-RU" sz="110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Расходы по формированию (доначислению) резервов под обесценение по операциям финансовой аренды. Формирование оценочного резерва под ожидаемые кредитные убытки отражается бухгалтерской записью:</a:t>
                      </a: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"Расходы по другим операциям" (в ОФР по символу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53303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"Расходы по формированию (доначислению) резервов под обесценение по операциям финансовой аренды" 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47702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"Резервы под обесценение".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Расходы по формированию (доначислению) резервов под обесценение по операциям финансовой аренды (лизинга) 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3385641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53804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Расходы арендодателя по операциям финансовой аренды. Уменьшение стоимости дебиторской задолженности по договору аренды отражается бухгалтерской записью: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Дт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71702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"Расходы по другим операциям" (в ОФР по символу 53804 "Расходы арендодателя по операциям финансовой аренды")</a:t>
                      </a:r>
                      <a:endParaRPr lang="ru-RU" sz="1100" b="0" i="0" u="none" strike="noStrike" dirty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marL="171450" indent="-171450"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100" b="0" i="0" u="none" strike="noStrike" dirty="0" err="1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Кт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N 47701</a:t>
                      </a: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 "Вложения в операции финансовой аренды".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tc>
                  <a:txBody>
                    <a:bodyPr/>
                    <a:lstStyle/>
                    <a:p>
                      <a:pPr algn="l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solidFill>
                            <a:srgbClr val="22272F"/>
                          </a:solidFill>
                          <a:effectLst/>
                          <a:latin typeface="+mn-lt"/>
                        </a:rPr>
                        <a:t>Новый символ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</a:txBody>
                  <a:tcPr marL="73025" marR="73025"/>
                </a:tc>
                <a:extLst>
                  <a:ext uri="{0D108BD9-81ED-4DB2-BD59-A6C34878D82A}">
                    <a16:rowId xmlns:a16="http://schemas.microsoft.com/office/drawing/2014/main" val="23018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48853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ERP_презентация">
      <a:dk1>
        <a:srgbClr val="300305"/>
      </a:dk1>
      <a:lt1>
        <a:srgbClr val="FFFFFF"/>
      </a:lt1>
      <a:dk2>
        <a:srgbClr val="891417"/>
      </a:dk2>
      <a:lt2>
        <a:srgbClr val="FFFFFF"/>
      </a:lt2>
      <a:accent1>
        <a:srgbClr val="A7191C"/>
      </a:accent1>
      <a:accent2>
        <a:srgbClr val="B71B1F"/>
      </a:accent2>
      <a:accent3>
        <a:srgbClr val="CF1F23"/>
      </a:accent3>
      <a:accent4>
        <a:srgbClr val="DE2328"/>
      </a:accent4>
      <a:accent5>
        <a:srgbClr val="E2363A"/>
      </a:accent5>
      <a:accent6>
        <a:srgbClr val="E1373B"/>
      </a:accent6>
      <a:hlink>
        <a:srgbClr val="F8ABAD"/>
      </a:hlink>
      <a:folHlink>
        <a:srgbClr val="F8ABAD"/>
      </a:folHlink>
    </a:clrScheme>
    <a:fontScheme name="Sbs">
      <a:majorFont>
        <a:latin typeface="Exo 2 Semi Bold"/>
        <a:ea typeface=""/>
        <a:cs typeface=""/>
      </a:majorFont>
      <a:minorFont>
        <a:latin typeface="Exo 2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BS_шаблон" id="{8AA1865F-1819-422C-8B5F-5F75D5A70CB5}" vid="{77723C13-EF34-4A8C-B9AA-5AE74007AF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17616</TotalTime>
  <Words>3416</Words>
  <Application>Microsoft Office PowerPoint</Application>
  <PresentationFormat>Экран (16:9)</PresentationFormat>
  <Paragraphs>639</Paragraphs>
  <Slides>55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7" baseType="lpstr">
      <vt:lpstr>Arial</vt:lpstr>
      <vt:lpstr>Calibri</vt:lpstr>
      <vt:lpstr>Exo 2</vt:lpstr>
      <vt:lpstr>Exo 2 </vt:lpstr>
      <vt:lpstr>Exo 2 Light</vt:lpstr>
      <vt:lpstr>Exo 2 Semi Bold</vt:lpstr>
      <vt:lpstr>Liberation Serif</vt:lpstr>
      <vt:lpstr>Raleway</vt:lpstr>
      <vt:lpstr>Symbol</vt:lpstr>
      <vt:lpstr>Times</vt:lpstr>
      <vt:lpstr>Wingdings</vt:lpstr>
      <vt:lpstr>Office Theme</vt:lpstr>
      <vt:lpstr>Презентация PowerPoint</vt:lpstr>
      <vt:lpstr>Программа семинара</vt:lpstr>
      <vt:lpstr>Изменения с 01.01.2019 г. в Положения Банка России</vt:lpstr>
      <vt:lpstr>Изменения с 01.01.2019 г. в Положения Банка России</vt:lpstr>
      <vt:lpstr>Изменения с 01.01.2019 г. в Положения Банка России</vt:lpstr>
      <vt:lpstr>Изменения с 01.01.2019 г. в Положения Банка России</vt:lpstr>
      <vt:lpstr>Изменения с 01.01.2019 г. в Положения Банка России</vt:lpstr>
      <vt:lpstr>Изменения с 01.01.2019 г. в Положения Банка России</vt:lpstr>
      <vt:lpstr>Изменения с 01.01.2019 г. в Положения Банка России</vt:lpstr>
      <vt:lpstr>Изменения с 01.01.2019 г. в Положения Банка России</vt:lpstr>
      <vt:lpstr>Проекты на рассмотрении в Банке России. Изменения в плане счетов. БФО.</vt:lpstr>
      <vt:lpstr>Проекты на рассмотрении в Банке России. Изменения в плане счетов. БФО.</vt:lpstr>
      <vt:lpstr>Проекты на рассмотрении в Банке России. Изменения в плане счетов. БФО.</vt:lpstr>
      <vt:lpstr>Проекты на рассмотрении в Банке России. Изменения в плане счетов. БФО.</vt:lpstr>
      <vt:lpstr>Проекты на рассмотрении в Банке России. Изменения в плане счетов. БФО.</vt:lpstr>
      <vt:lpstr>Проекты на рассмотрении в Банке России. Изменения в плане счетов. БФО.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Способы и методы определения категории профессионального участника рынка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Отчетность НФО: Таксономия Банка России версии 3.0. Практические моменты</vt:lpstr>
      <vt:lpstr>Презентация PowerPoint</vt:lpstr>
    </vt:vector>
  </TitlesOfParts>
  <Company>Ergun Kayis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Mirije Shefiti</dc:creator>
  <cp:lastModifiedBy>Осиев Дмитрий</cp:lastModifiedBy>
  <cp:revision>1758</cp:revision>
  <cp:lastPrinted>2015-03-02T20:38:25Z</cp:lastPrinted>
  <dcterms:created xsi:type="dcterms:W3CDTF">2014-07-08T04:55:45Z</dcterms:created>
  <dcterms:modified xsi:type="dcterms:W3CDTF">2019-03-14T12:03:17Z</dcterms:modified>
</cp:coreProperties>
</file>